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318" r:id="rId3"/>
    <p:sldId id="287" r:id="rId4"/>
    <p:sldId id="298" r:id="rId5"/>
    <p:sldId id="299" r:id="rId6"/>
    <p:sldId id="273" r:id="rId7"/>
    <p:sldId id="303" r:id="rId8"/>
    <p:sldId id="302" r:id="rId9"/>
    <p:sldId id="294" r:id="rId10"/>
    <p:sldId id="304" r:id="rId11"/>
    <p:sldId id="296" r:id="rId12"/>
    <p:sldId id="305" r:id="rId13"/>
    <p:sldId id="308" r:id="rId14"/>
    <p:sldId id="297" r:id="rId15"/>
    <p:sldId id="288" r:id="rId16"/>
    <p:sldId id="309" r:id="rId17"/>
    <p:sldId id="289" r:id="rId18"/>
    <p:sldId id="306" r:id="rId19"/>
    <p:sldId id="291" r:id="rId20"/>
    <p:sldId id="292" r:id="rId21"/>
    <p:sldId id="266" r:id="rId22"/>
    <p:sldId id="313" r:id="rId23"/>
    <p:sldId id="281" r:id="rId24"/>
    <p:sldId id="310" r:id="rId25"/>
    <p:sldId id="282" r:id="rId26"/>
    <p:sldId id="284" r:id="rId27"/>
    <p:sldId id="311" r:id="rId28"/>
    <p:sldId id="285" r:id="rId29"/>
    <p:sldId id="307" r:id="rId30"/>
    <p:sldId id="312" r:id="rId31"/>
    <p:sldId id="314" r:id="rId32"/>
    <p:sldId id="315" r:id="rId33"/>
    <p:sldId id="316" r:id="rId34"/>
    <p:sldId id="277" r:id="rId35"/>
    <p:sldId id="31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66"/>
    <a:srgbClr val="0000FF"/>
    <a:srgbClr val="FF00FF"/>
    <a:srgbClr val="471A19"/>
    <a:srgbClr val="760076"/>
    <a:srgbClr val="00FFFF"/>
    <a:srgbClr val="1F003E"/>
    <a:srgbClr val="6600CC"/>
    <a:srgbClr val="00006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72" y="21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3AEE5D-5BC0-440D-9671-BFC49BEB39D0}" type="datetimeFigureOut">
              <a:rPr lang="en-US" smtClean="0"/>
              <a:pPr/>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232869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3AEE5D-5BC0-440D-9671-BFC49BEB39D0}" type="datetimeFigureOut">
              <a:rPr lang="en-US" smtClean="0"/>
              <a:pPr/>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422797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3AEE5D-5BC0-440D-9671-BFC49BEB39D0}" type="datetimeFigureOut">
              <a:rPr lang="en-US" smtClean="0"/>
              <a:pPr/>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345738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3AEE5D-5BC0-440D-9671-BFC49BEB39D0}" type="datetimeFigureOut">
              <a:rPr lang="en-US" smtClean="0"/>
              <a:pPr/>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198201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3AEE5D-5BC0-440D-9671-BFC49BEB39D0}" type="datetimeFigureOut">
              <a:rPr lang="en-US" smtClean="0"/>
              <a:pPr/>
              <a:t>5/17/2015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173168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3AEE5D-5BC0-440D-9671-BFC49BEB39D0}" type="datetimeFigureOut">
              <a:rPr lang="en-US" smtClean="0"/>
              <a:pPr/>
              <a:t>5/17/2015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3170907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3AEE5D-5BC0-440D-9671-BFC49BEB39D0}" type="datetimeFigureOut">
              <a:rPr lang="en-US" smtClean="0"/>
              <a:pPr/>
              <a:t>5/17/2015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322630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3AEE5D-5BC0-440D-9671-BFC49BEB39D0}" type="datetimeFigureOut">
              <a:rPr lang="en-US" smtClean="0"/>
              <a:pPr/>
              <a:t>5/17/2015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333873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AEE5D-5BC0-440D-9671-BFC49BEB39D0}" type="datetimeFigureOut">
              <a:rPr lang="en-US" smtClean="0"/>
              <a:pPr/>
              <a:t>5/17/2015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1132406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AEE5D-5BC0-440D-9671-BFC49BEB39D0}" type="datetimeFigureOut">
              <a:rPr lang="en-US" smtClean="0"/>
              <a:pPr/>
              <a:t>5/17/2015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1695993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AEE5D-5BC0-440D-9671-BFC49BEB39D0}" type="datetimeFigureOut">
              <a:rPr lang="en-US" smtClean="0"/>
              <a:pPr/>
              <a:t>5/17/2015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24197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AEE5D-5BC0-440D-9671-BFC49BEB39D0}" type="datetimeFigureOut">
              <a:rPr lang="en-US" smtClean="0"/>
              <a:pPr/>
              <a:t>5/17/2015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E4559-8EEE-43D9-B242-7174967C7B7F}" type="slidenum">
              <a:rPr lang="en-US" smtClean="0"/>
              <a:pPr/>
              <a:t>‹#›</a:t>
            </a:fld>
            <a:endParaRPr lang="en-US"/>
          </a:p>
        </p:txBody>
      </p:sp>
    </p:spTree>
    <p:extLst>
      <p:ext uri="{BB962C8B-B14F-4D97-AF65-F5344CB8AC3E}">
        <p14:creationId xmlns:p14="http://schemas.microsoft.com/office/powerpoint/2010/main" xmlns="" val="91489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610642" y="300731"/>
            <a:ext cx="7968925" cy="1684487"/>
          </a:xfrm>
          <a:prstGeom prst="rect">
            <a:avLst/>
          </a:prstGeom>
          <a:noFill/>
          <a:effectLst>
            <a:glow rad="622300">
              <a:srgbClr val="00FFFF">
                <a:alpha val="40000"/>
              </a:srgbClr>
            </a:glow>
            <a:outerShdw dist="63500" dir="5400000" algn="ctr" rotWithShape="0">
              <a:srgbClr val="00B0F0"/>
            </a:outerShdw>
            <a:softEdge rad="635000"/>
          </a:effectLst>
        </p:spPr>
        <p:txBody>
          <a:bodyPr wrap="square" rtlCol="0">
            <a:prstTxWarp prst="textWave1">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r>
              <a:rPr lang="zh-CN" altLang="en-US" sz="7200" b="1" dirty="0">
                <a:ln w="11430"/>
                <a:solidFill>
                  <a:srgbClr val="FF00FF"/>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好</a:t>
            </a:r>
            <a:r>
              <a:rPr lang="zh-CN" altLang="en-US" sz="7200" b="1" dirty="0" smtClean="0">
                <a:ln w="11430"/>
                <a:solidFill>
                  <a:srgbClr val="FF00FF"/>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好</a:t>
            </a:r>
            <a:r>
              <a:rPr lang="zh-CN" altLang="en-US" sz="7200" b="1" dirty="0" smtClean="0">
                <a:ln w="11430"/>
                <a:solidFill>
                  <a:srgbClr val="FFFF00"/>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說話</a:t>
            </a:r>
            <a:r>
              <a:rPr lang="zh-CN" altLang="en-US" sz="7200" b="1" dirty="0" smtClean="0">
                <a:ln w="11430"/>
                <a:solidFill>
                  <a:srgbClr val="FF00FF"/>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 暖暖</a:t>
            </a:r>
            <a:r>
              <a:rPr lang="zh-CN" altLang="en-US" sz="7200" b="1" dirty="0" smtClean="0">
                <a:ln w="11430"/>
                <a:solidFill>
                  <a:srgbClr val="FFFF00"/>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親情</a:t>
            </a:r>
            <a:endParaRPr lang="en-US" b="1" dirty="0">
              <a:ln w="11430"/>
              <a:solidFill>
                <a:srgbClr val="FFFF00"/>
              </a:solidFill>
              <a:effectLst>
                <a:outerShdw blurRad="80000" dist="40000" dir="5040000" algn="tl">
                  <a:srgbClr val="000000">
                    <a:alpha val="30000"/>
                  </a:srgbClr>
                </a:outerShdw>
              </a:effectLst>
            </a:endParaRPr>
          </a:p>
        </p:txBody>
      </p:sp>
      <p:sp>
        <p:nvSpPr>
          <p:cNvPr id="2" name="TextBox 1"/>
          <p:cNvSpPr txBox="1"/>
          <p:nvPr/>
        </p:nvSpPr>
        <p:spPr>
          <a:xfrm>
            <a:off x="2147180" y="6019800"/>
            <a:ext cx="4953000" cy="584775"/>
          </a:xfrm>
          <a:prstGeom prst="rect">
            <a:avLst/>
          </a:prstGeom>
          <a:noFill/>
          <a:ln w="25400" cmpd="dbl">
            <a:solidFill>
              <a:srgbClr val="FF00FF"/>
            </a:solidFill>
          </a:ln>
        </p:spPr>
        <p:txBody>
          <a:bodyPr wrap="squar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以弗所書</a:t>
            </a:r>
            <a:r>
              <a:rPr lang="en-US" sz="3200" b="1" dirty="0">
                <a:solidFill>
                  <a:srgbClr val="FFFF00"/>
                </a:solidFill>
                <a:latin typeface="微软雅黑" panose="020B0503020204020204" pitchFamily="34" charset="-122"/>
                <a:ea typeface="微软雅黑" panose="020B0503020204020204" pitchFamily="34" charset="-122"/>
              </a:rPr>
              <a:t>4:29</a:t>
            </a:r>
            <a:r>
              <a:rPr lang="zh-CN" altLang="en-US" sz="3200" b="1" dirty="0">
                <a:solidFill>
                  <a:srgbClr val="FFFF00"/>
                </a:solidFill>
                <a:latin typeface="微软雅黑" panose="020B0503020204020204" pitchFamily="34" charset="-122"/>
                <a:ea typeface="微软雅黑" panose="020B0503020204020204" pitchFamily="34" charset="-122"/>
              </a:rPr>
              <a:t>；雅各書</a:t>
            </a:r>
            <a:r>
              <a:rPr lang="en-US" sz="3200" b="1" dirty="0" smtClean="0">
                <a:solidFill>
                  <a:srgbClr val="FFFF00"/>
                </a:solidFill>
                <a:latin typeface="微软雅黑" panose="020B0503020204020204" pitchFamily="34" charset="-122"/>
                <a:ea typeface="微软雅黑" panose="020B0503020204020204" pitchFamily="34" charset="-122"/>
              </a:rPr>
              <a:t>3:2</a:t>
            </a:r>
            <a:endParaRPr lang="en-US" sz="3200" b="1" dirty="0">
              <a:solidFill>
                <a:srgbClr val="FFFF00"/>
              </a:solidFill>
              <a:latin typeface="微软雅黑" panose="020B0503020204020204" pitchFamily="34" charset="-122"/>
              <a:ea typeface="微软雅黑" panose="020B0503020204020204" pitchFamily="34" charset="-122"/>
            </a:endParaRPr>
          </a:p>
        </p:txBody>
      </p:sp>
      <p:pic>
        <p:nvPicPr>
          <p:cNvPr id="8" name="Picture 2" descr="http://img1.123friendster.com/en/love/378.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66900" y="1142975"/>
            <a:ext cx="5334000" cy="518160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1038741"/>
      </p:ext>
    </p:extLst>
  </p:cSld>
  <p:clrMapOvr>
    <a:masterClrMapping/>
  </p:clrMapOvr>
  <mc:AlternateContent xmlns:mc="http://schemas.openxmlformats.org/markup-compatibility/2006">
    <mc:Choice xmlns:p14="http://schemas.microsoft.com/office/powerpoint/2010/main" xmlns="" Requires="p14">
      <p:transition spd="slow" p14:dur="30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25602" name="Picture 2" descr="E:\圖片匯集-@@@@@@\親子\Fotolia_33870942_Subscription_Monthly_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7536" y="1700892"/>
            <a:ext cx="7696200" cy="5168205"/>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04800" y="304800"/>
            <a:ext cx="8534400" cy="1384995"/>
          </a:xfrm>
          <a:prstGeom prst="rect">
            <a:avLst/>
          </a:prstGeom>
          <a:noFill/>
          <a:ln w="50800" cmpd="dbl">
            <a:solidFill>
              <a:srgbClr val="00B0F0"/>
            </a:solidFill>
          </a:ln>
        </p:spPr>
        <p:txBody>
          <a:bodyPr wrap="square" rtlCol="0">
            <a:spAutoFit/>
          </a:bodyPr>
          <a:lstStyle/>
          <a:p>
            <a:r>
              <a:rPr lang="zh-CN" altLang="en-US" sz="4200" b="1" dirty="0">
                <a:solidFill>
                  <a:schemeClr val="bg1"/>
                </a:solidFill>
                <a:latin typeface="微软雅黑" panose="020B0503020204020204" pitchFamily="34" charset="-122"/>
                <a:ea typeface="微软雅黑" panose="020B0503020204020204" pitchFamily="34" charset="-122"/>
              </a:rPr>
              <a:t>還有很多時候，是我們責備方式不當，使親人們不能接受我們的责备。</a:t>
            </a:r>
            <a:endParaRPr lang="en-US" sz="4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012226914"/>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62000"/>
        </a:solidFill>
        <a:effectLst/>
      </p:bgPr>
    </p:bg>
    <p:spTree>
      <p:nvGrpSpPr>
        <p:cNvPr id="1" name=""/>
        <p:cNvGrpSpPr/>
        <p:nvPr/>
      </p:nvGrpSpPr>
      <p:grpSpPr>
        <a:xfrm>
          <a:off x="0" y="0"/>
          <a:ext cx="0" cy="0"/>
          <a:chOff x="0" y="0"/>
          <a:chExt cx="0" cy="0"/>
        </a:xfrm>
      </p:grpSpPr>
      <p:sp>
        <p:nvSpPr>
          <p:cNvPr id="2" name="TextBox 1"/>
          <p:cNvSpPr txBox="1"/>
          <p:nvPr/>
        </p:nvSpPr>
        <p:spPr>
          <a:xfrm>
            <a:off x="304800" y="228600"/>
            <a:ext cx="8534400" cy="2077492"/>
          </a:xfrm>
          <a:prstGeom prst="rect">
            <a:avLst/>
          </a:prstGeom>
          <a:noFill/>
          <a:ln w="50800" cmpd="dbl">
            <a:solidFill>
              <a:srgbClr val="00FF00"/>
            </a:solidFill>
          </a:ln>
        </p:spPr>
        <p:txBody>
          <a:bodyPr wrap="square" rtlCol="0">
            <a:spAutoFit/>
          </a:bodyPr>
          <a:lstStyle/>
          <a:p>
            <a:r>
              <a:rPr lang="zh-CN" altLang="en-US" sz="4300" b="1" dirty="0">
                <a:solidFill>
                  <a:schemeClr val="bg1"/>
                </a:solidFill>
                <a:latin typeface="微软雅黑" panose="020B0503020204020204" pitchFamily="34" charset="-122"/>
                <a:ea typeface="微软雅黑" panose="020B0503020204020204" pitchFamily="34" charset="-122"/>
              </a:rPr>
              <a:t>責備的訓言要在合適的時機，對合適的人講才有果效。有時候不一定要訓斥，換一種方式效果更好</a:t>
            </a:r>
            <a:r>
              <a:rPr lang="zh-CN" altLang="en-US" sz="4300" b="1" dirty="0" smtClean="0">
                <a:solidFill>
                  <a:schemeClr val="bg1"/>
                </a:solidFill>
                <a:latin typeface="微软雅黑" panose="020B0503020204020204" pitchFamily="34" charset="-122"/>
                <a:ea typeface="微软雅黑" panose="020B0503020204020204" pitchFamily="34" charset="-122"/>
              </a:rPr>
              <a:t>。</a:t>
            </a:r>
            <a:endParaRPr lang="en-US" sz="4300" b="1" dirty="0">
              <a:solidFill>
                <a:schemeClr val="bg1"/>
              </a:solidFill>
              <a:latin typeface="微软雅黑" panose="020B0503020204020204" pitchFamily="34" charset="-122"/>
              <a:ea typeface="微软雅黑" panose="020B0503020204020204" pitchFamily="34" charset="-122"/>
            </a:endParaRPr>
          </a:p>
        </p:txBody>
      </p:sp>
      <p:pic>
        <p:nvPicPr>
          <p:cNvPr id="22531" name="Picture 3" descr="C:\Users\user\Desktop\图\HD\溝通-親人間\4000Miles_CS_2015.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32" t="5352" r="2897" b="15296"/>
          <a:stretch/>
        </p:blipFill>
        <p:spPr bwMode="auto">
          <a:xfrm>
            <a:off x="685800" y="2203142"/>
            <a:ext cx="7895208" cy="464820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8267013"/>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002D"/>
        </a:solidFill>
        <a:effectLst/>
      </p:bgPr>
    </p:bg>
    <p:spTree>
      <p:nvGrpSpPr>
        <p:cNvPr id="1" name=""/>
        <p:cNvGrpSpPr/>
        <p:nvPr/>
      </p:nvGrpSpPr>
      <p:grpSpPr>
        <a:xfrm>
          <a:off x="0" y="0"/>
          <a:ext cx="0" cy="0"/>
          <a:chOff x="0" y="0"/>
          <a:chExt cx="0" cy="0"/>
        </a:xfrm>
      </p:grpSpPr>
      <p:pic>
        <p:nvPicPr>
          <p:cNvPr id="9218" name="Picture 2" descr="https://marriedmommymedia.files.wordpress.com/2013/06/crying-babies.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43" t="-158" r="181" b="6983"/>
          <a:stretch/>
        </p:blipFill>
        <p:spPr bwMode="auto">
          <a:xfrm>
            <a:off x="457200" y="1426700"/>
            <a:ext cx="8153400" cy="5275201"/>
          </a:xfrm>
          <a:prstGeom prst="cloud">
            <a:avLst/>
          </a:prstGeom>
          <a:noFill/>
          <a:ln w="76200" cmpd="sng">
            <a:solidFill>
              <a:srgbClr val="FF00FF"/>
            </a:solidFill>
            <a:prstDash val="sysDot"/>
          </a:ln>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0" y="228600"/>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en-US" altLang="zh-CN" sz="6200" b="1" dirty="0" smtClean="0">
                <a:solidFill>
                  <a:srgbClr val="FFFF00"/>
                </a:solidFill>
                <a:latin typeface="微软雅黑" panose="020B0503020204020204" pitchFamily="34" charset="-122"/>
                <a:ea typeface="微软雅黑" panose="020B0503020204020204" pitchFamily="34" charset="-122"/>
              </a:rPr>
              <a:t>3</a:t>
            </a:r>
            <a:r>
              <a:rPr lang="zh-CN" altLang="en-US" sz="6200" b="1" dirty="0" smtClean="0">
                <a:solidFill>
                  <a:srgbClr val="FFFF00"/>
                </a:solidFill>
                <a:latin typeface="微软雅黑" panose="020B0503020204020204" pitchFamily="34" charset="-122"/>
                <a:ea typeface="微软雅黑" panose="020B0503020204020204" pitchFamily="34" charset="-122"/>
              </a:rPr>
              <a:t>）盛怒的快言</a:t>
            </a:r>
            <a:r>
              <a:rPr lang="zh-CN" altLang="en-US" sz="6200" b="1" dirty="0" smtClean="0">
                <a:solidFill>
                  <a:schemeClr val="bg1"/>
                </a:solidFill>
                <a:latin typeface="微软雅黑" panose="020B0503020204020204" pitchFamily="34" charset="-122"/>
                <a:ea typeface="微软雅黑" panose="020B0503020204020204" pitchFamily="34" charset="-122"/>
              </a:rPr>
              <a:t>避免講</a:t>
            </a:r>
            <a:endParaRPr lang="en-US" sz="6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652589008"/>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0058"/>
        </a:solidFill>
        <a:effectLst/>
      </p:bgPr>
    </p:bg>
    <p:spTree>
      <p:nvGrpSpPr>
        <p:cNvPr id="1" name=""/>
        <p:cNvGrpSpPr/>
        <p:nvPr/>
      </p:nvGrpSpPr>
      <p:grpSpPr>
        <a:xfrm>
          <a:off x="0" y="0"/>
          <a:ext cx="0" cy="0"/>
          <a:chOff x="0" y="0"/>
          <a:chExt cx="0" cy="0"/>
        </a:xfrm>
      </p:grpSpPr>
      <p:sp>
        <p:nvSpPr>
          <p:cNvPr id="3" name="TextBox 2"/>
          <p:cNvSpPr txBox="1"/>
          <p:nvPr/>
        </p:nvSpPr>
        <p:spPr>
          <a:xfrm>
            <a:off x="304800" y="1143000"/>
            <a:ext cx="8458200" cy="1508105"/>
          </a:xfrm>
          <a:prstGeom prst="rect">
            <a:avLst/>
          </a:prstGeom>
          <a:noFill/>
          <a:ln w="50800" cmpd="dbl">
            <a:solidFill>
              <a:srgbClr val="00FFFF"/>
            </a:solidFill>
          </a:ln>
        </p:spPr>
        <p:txBody>
          <a:bodyPr wrap="square" rtlCol="0">
            <a:spAutoFit/>
          </a:bodyPr>
          <a:lstStyle/>
          <a:p>
            <a:r>
              <a:rPr lang="en-US" altLang="zh-TW" sz="4600" b="1" dirty="0">
                <a:solidFill>
                  <a:schemeClr val="bg1"/>
                </a:solidFill>
                <a:latin typeface="微软雅黑" panose="020B0503020204020204" pitchFamily="34" charset="-122"/>
                <a:ea typeface="微软雅黑" panose="020B0503020204020204" pitchFamily="34" charset="-122"/>
              </a:rPr>
              <a:t>『</a:t>
            </a:r>
            <a:r>
              <a:rPr lang="zh-TW" altLang="en-US" sz="4600" b="1" dirty="0">
                <a:solidFill>
                  <a:schemeClr val="bg1"/>
                </a:solidFill>
                <a:latin typeface="微软雅黑" panose="020B0503020204020204" pitchFamily="34" charset="-122"/>
                <a:ea typeface="微软雅黑" panose="020B0503020204020204" pitchFamily="34" charset="-122"/>
              </a:rPr>
              <a:t>你的舌頭邪惡詭詐，好像剃頭刀，快利傷人。</a:t>
            </a:r>
            <a:r>
              <a:rPr lang="en-US" altLang="zh-TW" sz="4600" b="1" dirty="0">
                <a:solidFill>
                  <a:schemeClr val="bg1"/>
                </a:solidFill>
                <a:latin typeface="微软雅黑" panose="020B0503020204020204" pitchFamily="34" charset="-122"/>
                <a:ea typeface="微软雅黑" panose="020B0503020204020204" pitchFamily="34" charset="-122"/>
              </a:rPr>
              <a:t>』</a:t>
            </a:r>
            <a:r>
              <a:rPr lang="zh-TW" altLang="en-US" sz="4600" b="1" dirty="0">
                <a:solidFill>
                  <a:schemeClr val="bg1"/>
                </a:solidFill>
                <a:latin typeface="微软雅黑" panose="020B0503020204020204" pitchFamily="34" charset="-122"/>
                <a:ea typeface="微软雅黑" panose="020B0503020204020204" pitchFamily="34" charset="-122"/>
              </a:rPr>
              <a:t>（詩篇 </a:t>
            </a:r>
            <a:r>
              <a:rPr lang="en-US" altLang="zh-TW" sz="4600" b="1" dirty="0" smtClean="0">
                <a:solidFill>
                  <a:schemeClr val="bg1"/>
                </a:solidFill>
                <a:latin typeface="微软雅黑" panose="020B0503020204020204" pitchFamily="34" charset="-122"/>
                <a:ea typeface="微软雅黑" panose="020B0503020204020204" pitchFamily="34" charset="-122"/>
              </a:rPr>
              <a:t>52:2</a:t>
            </a:r>
            <a:endParaRPr lang="en-US" sz="4600" dirty="0">
              <a:solidFill>
                <a:srgbClr val="0000FF"/>
              </a:solidFill>
              <a:latin typeface="微软雅黑" panose="020B0503020204020204" pitchFamily="34" charset="-122"/>
              <a:ea typeface="微软雅黑" panose="020B0503020204020204" pitchFamily="34" charset="-122"/>
            </a:endParaRPr>
          </a:p>
        </p:txBody>
      </p:sp>
      <p:pic>
        <p:nvPicPr>
          <p:cNvPr id="1028" name="Picture 4" descr="C:\Users\user\Desktop\图\HD\溝通-親人間\clipart-scared-smiley-emoticon-512x512-40fa.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17372" y="3124200"/>
            <a:ext cx="3192854" cy="2711427"/>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user\Desktop\图\HD\溝通-親人間\clipart-yawn-smiley-emoticon-512x512-6618.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4671060" y="3632096"/>
            <a:ext cx="3878654" cy="289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7847561"/>
      </p:ext>
    </p:extLst>
  </p:cSld>
  <p:clrMapOvr>
    <a:masterClrMapping/>
  </p:clrMapOvr>
  <mc:AlternateContent xmlns:mc="http://schemas.openxmlformats.org/markup-compatibility/2006">
    <mc:Choice xmlns:p14="http://schemas.microsoft.com/office/powerpoint/2010/main" xmlns="" Requires="p14">
      <p:transition spd="slow" p14:dur="4000">
        <p14:flythrough/>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pic>
        <p:nvPicPr>
          <p:cNvPr id="3" name="Picture 2" descr="C:\Users\user\Desktop\图\HD\溝通-親人間\9TRRyLEd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3104964"/>
            <a:ext cx="2895600" cy="29858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user\Desktop\图\HD\溝通-親人間\dirEn6yi9.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3195240"/>
            <a:ext cx="2886838" cy="2895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15157" y="533399"/>
            <a:ext cx="8458200" cy="2400657"/>
          </a:xfrm>
          <a:prstGeom prst="rect">
            <a:avLst/>
          </a:prstGeom>
          <a:noFill/>
          <a:ln w="50800" cmpd="dbl">
            <a:solidFill>
              <a:srgbClr val="FF00FF"/>
            </a:solidFill>
          </a:ln>
        </p:spPr>
        <p:txBody>
          <a:bodyPr wrap="square" rtlCol="0">
            <a:spAutoFit/>
          </a:bodyPr>
          <a:lstStyle/>
          <a:p>
            <a:r>
              <a:rPr lang="en-US" altLang="zh-TW" sz="5000" b="1" dirty="0" smtClean="0">
                <a:solidFill>
                  <a:schemeClr val="bg1"/>
                </a:solidFill>
                <a:latin typeface="微软雅黑" panose="020B0503020204020204" pitchFamily="34" charset="-122"/>
                <a:ea typeface="微软雅黑" panose="020B0503020204020204" pitchFamily="34" charset="-122"/>
              </a:rPr>
              <a:t>『</a:t>
            </a:r>
            <a:r>
              <a:rPr lang="zh-TW" altLang="en-US" sz="5000" b="1" dirty="0">
                <a:solidFill>
                  <a:schemeClr val="bg1"/>
                </a:solidFill>
                <a:latin typeface="微软雅黑" panose="020B0503020204020204" pitchFamily="34" charset="-122"/>
                <a:ea typeface="微软雅黑" panose="020B0503020204020204" pitchFamily="34" charset="-122"/>
              </a:rPr>
              <a:t>我的心在我裏面發熱。我默想的時候，火就燒起，我便用舌頭說</a:t>
            </a:r>
            <a:r>
              <a:rPr lang="zh-TW" altLang="en-US" sz="5000" b="1" dirty="0" smtClean="0">
                <a:solidFill>
                  <a:schemeClr val="bg1"/>
                </a:solidFill>
                <a:latin typeface="微软雅黑" panose="020B0503020204020204" pitchFamily="34" charset="-122"/>
                <a:ea typeface="微软雅黑" panose="020B0503020204020204" pitchFamily="34" charset="-122"/>
              </a:rPr>
              <a:t>話</a:t>
            </a:r>
            <a:r>
              <a:rPr lang="zh-CN" altLang="en-US" sz="5000" b="1" dirty="0" smtClean="0">
                <a:solidFill>
                  <a:schemeClr val="bg1"/>
                </a:solidFill>
                <a:latin typeface="微软雅黑" panose="020B0503020204020204" pitchFamily="34" charset="-122"/>
                <a:ea typeface="微软雅黑" panose="020B0503020204020204" pitchFamily="34" charset="-122"/>
              </a:rPr>
              <a:t>。</a:t>
            </a:r>
            <a:r>
              <a:rPr lang="en-US" altLang="zh-TW" sz="5000" b="1" dirty="0" smtClean="0">
                <a:solidFill>
                  <a:schemeClr val="bg1"/>
                </a:solidFill>
                <a:latin typeface="微软雅黑" panose="020B0503020204020204" pitchFamily="34" charset="-122"/>
                <a:ea typeface="微软雅黑" panose="020B0503020204020204" pitchFamily="34" charset="-122"/>
              </a:rPr>
              <a:t>』</a:t>
            </a:r>
            <a:r>
              <a:rPr lang="zh-TW" altLang="en-US" sz="5000" b="1" dirty="0">
                <a:solidFill>
                  <a:schemeClr val="bg1"/>
                </a:solidFill>
                <a:latin typeface="微软雅黑" panose="020B0503020204020204" pitchFamily="34" charset="-122"/>
                <a:ea typeface="微软雅黑" panose="020B0503020204020204" pitchFamily="34" charset="-122"/>
              </a:rPr>
              <a:t>（詩</a:t>
            </a:r>
            <a:r>
              <a:rPr lang="zh-TW" altLang="en-US" sz="5000" b="1" dirty="0" smtClean="0">
                <a:solidFill>
                  <a:schemeClr val="bg1"/>
                </a:solidFill>
                <a:latin typeface="微软雅黑" panose="020B0503020204020204" pitchFamily="34" charset="-122"/>
                <a:ea typeface="微软雅黑" panose="020B0503020204020204" pitchFamily="34" charset="-122"/>
              </a:rPr>
              <a:t>篇</a:t>
            </a:r>
            <a:r>
              <a:rPr lang="en-US" altLang="zh-TW" sz="5000" b="1" dirty="0" smtClean="0">
                <a:solidFill>
                  <a:schemeClr val="bg1"/>
                </a:solidFill>
                <a:latin typeface="微软雅黑" panose="020B0503020204020204" pitchFamily="34" charset="-122"/>
                <a:ea typeface="微软雅黑" panose="020B0503020204020204" pitchFamily="34" charset="-122"/>
              </a:rPr>
              <a:t>39:3</a:t>
            </a:r>
            <a:r>
              <a:rPr lang="zh-CN" altLang="en-US" sz="5000" b="1" dirty="0" smtClean="0">
                <a:solidFill>
                  <a:schemeClr val="bg1"/>
                </a:solidFill>
                <a:latin typeface="微软雅黑" panose="020B0503020204020204" pitchFamily="34" charset="-122"/>
                <a:ea typeface="微软雅黑" panose="020B0503020204020204" pitchFamily="34" charset="-122"/>
              </a:rPr>
              <a:t>）</a:t>
            </a:r>
            <a:endParaRPr lang="en-US" sz="5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551206295"/>
      </p:ext>
    </p:extLst>
  </p:cSld>
  <p:clrMapOvr>
    <a:masterClrMapping/>
  </p:clrMapOvr>
  <mc:AlternateContent xmlns:mc="http://schemas.openxmlformats.org/markup-compatibility/2006">
    <mc:Choice xmlns:p14="http://schemas.microsoft.com/office/powerpoint/2010/main" xmlns="" Requires="p14">
      <p:transition spd="slow" p14:dur="4000">
        <p:checker/>
      </p:transition>
    </mc:Choice>
    <mc:Fallback>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26626" name="Picture 2" descr="C:\Users\user\Desktop\图\HD\溝通-親人間\999generation-ga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752600"/>
            <a:ext cx="7772400" cy="4876800"/>
          </a:xfrm>
          <a:prstGeom prst="hexagon">
            <a:avLst/>
          </a:prstGeom>
          <a:noFill/>
          <a:ln w="76200">
            <a:solidFill>
              <a:srgbClr val="00FFFF"/>
            </a:solidFill>
            <a:prstDash val="sysDot"/>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0" y="228600"/>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en-US" altLang="zh-CN" sz="6200" b="1" dirty="0" smtClean="0">
                <a:solidFill>
                  <a:srgbClr val="FFFF00"/>
                </a:solidFill>
                <a:latin typeface="微软雅黑" panose="020B0503020204020204" pitchFamily="34" charset="-122"/>
                <a:ea typeface="微软雅黑" panose="020B0503020204020204" pitchFamily="34" charset="-122"/>
              </a:rPr>
              <a:t>4</a:t>
            </a:r>
            <a:r>
              <a:rPr lang="zh-CN" altLang="en-US" sz="6200" b="1" dirty="0" smtClean="0">
                <a:solidFill>
                  <a:srgbClr val="FFFF00"/>
                </a:solidFill>
                <a:latin typeface="微软雅黑" panose="020B0503020204020204" pitchFamily="34" charset="-122"/>
                <a:ea typeface="微软雅黑" panose="020B0503020204020204" pitchFamily="34" charset="-122"/>
              </a:rPr>
              <a:t>）貶損的惡言</a:t>
            </a:r>
            <a:r>
              <a:rPr lang="zh-CN" altLang="en-US" sz="6200" b="1" dirty="0" smtClean="0">
                <a:solidFill>
                  <a:schemeClr val="bg1"/>
                </a:solidFill>
                <a:latin typeface="微软雅黑" panose="020B0503020204020204" pitchFamily="34" charset="-122"/>
                <a:ea typeface="微软雅黑" panose="020B0503020204020204" pitchFamily="34" charset="-122"/>
              </a:rPr>
              <a:t>謝絕講</a:t>
            </a:r>
            <a:endParaRPr lang="en-US" sz="6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550799"/>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458200" cy="2308324"/>
          </a:xfrm>
          <a:prstGeom prst="rect">
            <a:avLst/>
          </a:prstGeom>
          <a:noFill/>
          <a:ln w="50800" cmpd="dbl">
            <a:solidFill>
              <a:srgbClr val="FF0000"/>
            </a:solidFill>
          </a:ln>
        </p:spPr>
        <p:txBody>
          <a:bodyPr wrap="square" rtlCol="0">
            <a:spAutoFit/>
          </a:bodyPr>
          <a:lstStyle/>
          <a:p>
            <a:r>
              <a:rPr lang="en-US" altLang="zh-TW" sz="4800" b="1" dirty="0">
                <a:solidFill>
                  <a:srgbClr val="0000FF"/>
                </a:solidFill>
                <a:latin typeface="微软雅黑" panose="020B0503020204020204" pitchFamily="34" charset="-122"/>
                <a:ea typeface="微软雅黑" panose="020B0503020204020204" pitchFamily="34" charset="-122"/>
              </a:rPr>
              <a:t>『</a:t>
            </a:r>
            <a:r>
              <a:rPr lang="zh-TW" altLang="en-US" sz="4800" b="1" dirty="0">
                <a:solidFill>
                  <a:srgbClr val="0000FF"/>
                </a:solidFill>
                <a:latin typeface="微软雅黑" panose="020B0503020204020204" pitchFamily="34" charset="-122"/>
                <a:ea typeface="微软雅黑" panose="020B0503020204020204" pitchFamily="34" charset="-122"/>
              </a:rPr>
              <a:t>我的敵人辱罵我，好像打碎我的骨頭，不住地對我說：你的神在哪裏呢？</a:t>
            </a:r>
            <a:r>
              <a:rPr lang="en-US" altLang="zh-TW" sz="4800" b="1" dirty="0">
                <a:solidFill>
                  <a:srgbClr val="0000FF"/>
                </a:solidFill>
                <a:latin typeface="微软雅黑" panose="020B0503020204020204" pitchFamily="34" charset="-122"/>
                <a:ea typeface="微软雅黑" panose="020B0503020204020204" pitchFamily="34" charset="-122"/>
              </a:rPr>
              <a:t>』(</a:t>
            </a:r>
            <a:r>
              <a:rPr lang="zh-TW" altLang="en-US" sz="4800" b="1" dirty="0">
                <a:solidFill>
                  <a:srgbClr val="0000FF"/>
                </a:solidFill>
                <a:latin typeface="微软雅黑" panose="020B0503020204020204" pitchFamily="34" charset="-122"/>
                <a:ea typeface="微软雅黑" panose="020B0503020204020204" pitchFamily="34" charset="-122"/>
              </a:rPr>
              <a:t>詩篇</a:t>
            </a:r>
            <a:r>
              <a:rPr lang="en-US" altLang="zh-TW" sz="4800" b="1" dirty="0" smtClean="0">
                <a:solidFill>
                  <a:srgbClr val="0000FF"/>
                </a:solidFill>
                <a:latin typeface="微软雅黑" panose="020B0503020204020204" pitchFamily="34" charset="-122"/>
                <a:ea typeface="微软雅黑" panose="020B0503020204020204" pitchFamily="34" charset="-122"/>
              </a:rPr>
              <a:t>42:10)</a:t>
            </a:r>
            <a:r>
              <a:rPr lang="zh-TW" altLang="en-US" sz="4800" b="1" dirty="0" smtClean="0">
                <a:solidFill>
                  <a:srgbClr val="0000FF"/>
                </a:solidFill>
                <a:latin typeface="微软雅黑" panose="020B0503020204020204" pitchFamily="34" charset="-122"/>
                <a:ea typeface="微软雅黑" panose="020B0503020204020204" pitchFamily="34" charset="-122"/>
              </a:rPr>
              <a:t> </a:t>
            </a:r>
            <a:endParaRPr lang="en-US" sz="4800" dirty="0">
              <a:solidFill>
                <a:srgbClr val="0000FF"/>
              </a:solidFill>
              <a:latin typeface="微软雅黑" panose="020B0503020204020204" pitchFamily="34" charset="-122"/>
              <a:ea typeface="微软雅黑" panose="020B0503020204020204" pitchFamily="34" charset="-122"/>
            </a:endParaRPr>
          </a:p>
        </p:txBody>
      </p:sp>
      <p:pic>
        <p:nvPicPr>
          <p:cNvPr id="2052" name="Picture 4" descr="C:\Users\user\Desktop\图\HD\溝通-親人間\suspicious-smile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2895600"/>
            <a:ext cx="2804160" cy="27323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C:\Users\user\Desktop\图\HD\溝通-親人間\dislikeemotic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9147" y="3657600"/>
            <a:ext cx="3901440" cy="27279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8447116"/>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60076"/>
        </a:solidFill>
        <a:effectLst/>
      </p:bgPr>
    </p:bg>
    <p:spTree>
      <p:nvGrpSpPr>
        <p:cNvPr id="1" name=""/>
        <p:cNvGrpSpPr/>
        <p:nvPr/>
      </p:nvGrpSpPr>
      <p:grpSpPr>
        <a:xfrm>
          <a:off x="0" y="0"/>
          <a:ext cx="0" cy="0"/>
          <a:chOff x="0" y="0"/>
          <a:chExt cx="0" cy="0"/>
        </a:xfrm>
      </p:grpSpPr>
      <p:pic>
        <p:nvPicPr>
          <p:cNvPr id="2052" name="Picture 4" descr="E:\圖片匯集-@@@@@@\团契-3d people\people_talking_over_coffe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8320" y="2362200"/>
            <a:ext cx="5105400"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19100" y="533400"/>
            <a:ext cx="8382000" cy="1569660"/>
          </a:xfrm>
          <a:prstGeom prst="rect">
            <a:avLst/>
          </a:prstGeom>
          <a:noFill/>
          <a:ln w="50800" cmpd="dbl">
            <a:solidFill>
              <a:srgbClr val="00FFFF"/>
            </a:solidFill>
          </a:ln>
        </p:spPr>
        <p:txBody>
          <a:bodyPr wrap="square" rtlCol="0">
            <a:spAutoFit/>
          </a:bodyPr>
          <a:lstStyle/>
          <a:p>
            <a:r>
              <a:rPr lang="en-US" altLang="zh-CN" sz="4800" b="1" dirty="0" smtClean="0">
                <a:solidFill>
                  <a:srgbClr val="FFFF00"/>
                </a:solidFill>
                <a:latin typeface="微软雅黑" panose="020B0503020204020204" pitchFamily="34" charset="-122"/>
                <a:ea typeface="微软雅黑" panose="020B0503020204020204" pitchFamily="34" charset="-122"/>
              </a:rPr>
              <a:t>『</a:t>
            </a:r>
            <a:r>
              <a:rPr lang="zh-CN" altLang="en-US" sz="4800" b="1" dirty="0" smtClean="0">
                <a:solidFill>
                  <a:srgbClr val="FFFF00"/>
                </a:solidFill>
                <a:latin typeface="微软雅黑" panose="020B0503020204020204" pitchFamily="34" charset="-122"/>
                <a:ea typeface="微软雅黑" panose="020B0503020204020204" pitchFamily="34" charset="-122"/>
              </a:rPr>
              <a:t>溫</a:t>
            </a:r>
            <a:r>
              <a:rPr lang="zh-CN" altLang="en-US" sz="4800" b="1" dirty="0">
                <a:solidFill>
                  <a:srgbClr val="FFFF00"/>
                </a:solidFill>
                <a:latin typeface="微软雅黑" panose="020B0503020204020204" pitchFamily="34" charset="-122"/>
                <a:ea typeface="微软雅黑" panose="020B0503020204020204" pitchFamily="34" charset="-122"/>
              </a:rPr>
              <a:t>良的舌是生命樹；乖謬的嘴使人心碎</a:t>
            </a:r>
            <a:r>
              <a:rPr lang="zh-CN" altLang="en-US" sz="4800" b="1" dirty="0" smtClean="0">
                <a:solidFill>
                  <a:srgbClr val="FFFF00"/>
                </a:solidFill>
                <a:latin typeface="微软雅黑" panose="020B0503020204020204" pitchFamily="34" charset="-122"/>
                <a:ea typeface="微软雅黑" panose="020B0503020204020204" pitchFamily="34" charset="-122"/>
              </a:rPr>
              <a:t>。</a:t>
            </a:r>
            <a:r>
              <a:rPr lang="en-US" altLang="zh-CN" sz="4800" b="1" dirty="0" smtClean="0">
                <a:solidFill>
                  <a:srgbClr val="FFFF00"/>
                </a:solidFill>
                <a:latin typeface="微软雅黑" panose="020B0503020204020204" pitchFamily="34" charset="-122"/>
                <a:ea typeface="微软雅黑" panose="020B0503020204020204" pitchFamily="34" charset="-122"/>
              </a:rPr>
              <a:t>』</a:t>
            </a:r>
            <a:r>
              <a:rPr lang="zh-CN" altLang="en-US" sz="4800" b="1" dirty="0" smtClean="0">
                <a:solidFill>
                  <a:srgbClr val="FFFF00"/>
                </a:solidFill>
                <a:latin typeface="微软雅黑" panose="020B0503020204020204" pitchFamily="34" charset="-122"/>
                <a:ea typeface="微软雅黑" panose="020B0503020204020204" pitchFamily="34" charset="-122"/>
              </a:rPr>
              <a:t>（箴</a:t>
            </a:r>
            <a:r>
              <a:rPr lang="zh-CN" altLang="en-US" sz="4800" b="1" dirty="0">
                <a:solidFill>
                  <a:srgbClr val="FFFF00"/>
                </a:solidFill>
                <a:latin typeface="微软雅黑" panose="020B0503020204020204" pitchFamily="34" charset="-122"/>
                <a:ea typeface="微软雅黑" panose="020B0503020204020204" pitchFamily="34" charset="-122"/>
              </a:rPr>
              <a:t>言</a:t>
            </a:r>
            <a:r>
              <a:rPr lang="en-US" sz="4800" b="1" dirty="0" smtClean="0">
                <a:solidFill>
                  <a:srgbClr val="FFFF00"/>
                </a:solidFill>
                <a:latin typeface="微软雅黑" panose="020B0503020204020204" pitchFamily="34" charset="-122"/>
                <a:ea typeface="微软雅黑" panose="020B0503020204020204" pitchFamily="34" charset="-122"/>
              </a:rPr>
              <a:t> 15:4</a:t>
            </a:r>
            <a:r>
              <a:rPr lang="zh-CN" altLang="en-US" sz="4800" b="1" dirty="0" smtClean="0">
                <a:solidFill>
                  <a:srgbClr val="FFFF00"/>
                </a:solidFill>
                <a:latin typeface="微软雅黑" panose="020B0503020204020204" pitchFamily="34" charset="-122"/>
                <a:ea typeface="微软雅黑" panose="020B0503020204020204" pitchFamily="34" charset="-122"/>
              </a:rPr>
              <a:t>）</a:t>
            </a:r>
            <a:endParaRPr lang="en-US" sz="4800"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518475783"/>
      </p:ext>
    </p:extLst>
  </p:cSld>
  <p:clrMapOvr>
    <a:masterClrMapping/>
  </p:clrMapOvr>
  <mc:AlternateContent xmlns:mc="http://schemas.openxmlformats.org/markup-compatibility/2006">
    <mc:Choice xmlns:p14="http://schemas.microsoft.com/office/powerpoint/2010/main" xmlns="" Requires="p14">
      <p:transition spd="slow" p14:dur="4000">
        <p14:flythrough/>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2"/>
        </a:solidFill>
        <a:effectLst/>
      </p:bgPr>
    </p:bg>
    <p:spTree>
      <p:nvGrpSpPr>
        <p:cNvPr id="1" name=""/>
        <p:cNvGrpSpPr/>
        <p:nvPr/>
      </p:nvGrpSpPr>
      <p:grpSpPr>
        <a:xfrm>
          <a:off x="0" y="0"/>
          <a:ext cx="0" cy="0"/>
          <a:chOff x="0" y="0"/>
          <a:chExt cx="0" cy="0"/>
        </a:xfrm>
      </p:grpSpPr>
      <p:pic>
        <p:nvPicPr>
          <p:cNvPr id="2" name="Picture 4" descr="http://4.bp.blogspot.com/-hTTqx_jC5ps/U1WBIswXmNI/AAAAAAAAFIo/fCl2GZ4zDH8/s1600/sarah+final.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156" b="-8"/>
          <a:stretch/>
        </p:blipFill>
        <p:spPr bwMode="auto">
          <a:xfrm>
            <a:off x="838200" y="1447800"/>
            <a:ext cx="7467600" cy="5105400"/>
          </a:xfrm>
          <a:prstGeom prst="flowChartAlternateProcess">
            <a:avLst/>
          </a:prstGeom>
          <a:noFill/>
          <a:ln w="88900" cmpd="tri">
            <a:solidFill>
              <a:srgbClr val="FF00FF"/>
            </a:solidFill>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0" y="304800"/>
            <a:ext cx="8839200" cy="892552"/>
          </a:xfrm>
          <a:prstGeom prst="rect">
            <a:avLst/>
          </a:prstGeom>
          <a:noFill/>
          <a:effectLst>
            <a:outerShdw dist="38100" dir="5400000" algn="ctr" rotWithShape="0">
              <a:srgbClr val="FF00FF"/>
            </a:outerShdw>
          </a:effectLst>
        </p:spPr>
        <p:txBody>
          <a:bodyPr wrap="square" rtlCol="0">
            <a:spAutoFit/>
          </a:bodyPr>
          <a:lstStyle/>
          <a:p>
            <a:r>
              <a:rPr lang="zh-CN" altLang="en-US" sz="5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软雅黑" panose="020B0503020204020204" pitchFamily="34" charset="-122"/>
                <a:ea typeface="微软雅黑" panose="020B0503020204020204" pitchFamily="34" charset="-122"/>
              </a:rPr>
              <a:t>（二）家庭溝通的方式和氛圍</a:t>
            </a:r>
            <a:endParaRPr lang="en-US" sz="5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662820482"/>
      </p:ext>
    </p:extLst>
  </p:cSld>
  <p:clrMapOvr>
    <a:masterClrMapping/>
  </p:clrMapOvr>
  <mc:AlternateContent xmlns:mc="http://schemas.openxmlformats.org/markup-compatibility/2006">
    <mc:Choice xmlns:p14="http://schemas.microsoft.com/office/powerpoint/2010/main" xmlns="" Requires="p14">
      <p:transition spd="slow" p14:dur="4000">
        <p14:doors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01200"/>
        </a:solidFill>
        <a:effectLst/>
      </p:bgPr>
    </p:bg>
    <p:spTree>
      <p:nvGrpSpPr>
        <p:cNvPr id="1" name=""/>
        <p:cNvGrpSpPr/>
        <p:nvPr/>
      </p:nvGrpSpPr>
      <p:grpSpPr>
        <a:xfrm>
          <a:off x="0" y="0"/>
          <a:ext cx="0" cy="0"/>
          <a:chOff x="0" y="0"/>
          <a:chExt cx="0" cy="0"/>
        </a:xfrm>
      </p:grpSpPr>
      <p:sp>
        <p:nvSpPr>
          <p:cNvPr id="4" name="TextBox 3"/>
          <p:cNvSpPr txBox="1"/>
          <p:nvPr/>
        </p:nvSpPr>
        <p:spPr>
          <a:xfrm>
            <a:off x="152400" y="304800"/>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en-US" altLang="zh-CN" sz="6200" b="1" dirty="0" smtClean="0">
                <a:solidFill>
                  <a:srgbClr val="FFFF00"/>
                </a:solidFill>
                <a:latin typeface="微软雅黑" panose="020B0503020204020204" pitchFamily="34" charset="-122"/>
                <a:ea typeface="微软雅黑" panose="020B0503020204020204" pitchFamily="34" charset="-122"/>
              </a:rPr>
              <a:t>1</a:t>
            </a:r>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zh-CN" altLang="en-US" sz="6200" b="1" dirty="0" smtClean="0">
                <a:solidFill>
                  <a:schemeClr val="bg1"/>
                </a:solidFill>
                <a:latin typeface="微软雅黑" panose="020B0503020204020204" pitchFamily="34" charset="-122"/>
                <a:ea typeface="微软雅黑" panose="020B0503020204020204" pitchFamily="34" charset="-122"/>
              </a:rPr>
              <a:t>夫妻</a:t>
            </a:r>
            <a:r>
              <a:rPr lang="zh-CN" altLang="en-US" sz="6200" b="1" dirty="0" smtClean="0">
                <a:solidFill>
                  <a:srgbClr val="FFFF00"/>
                </a:solidFill>
                <a:latin typeface="微软雅黑" panose="020B0503020204020204" pitchFamily="34" charset="-122"/>
                <a:ea typeface="微软雅黑" panose="020B0503020204020204" pitchFamily="34" charset="-122"/>
              </a:rPr>
              <a:t>間的事</a:t>
            </a:r>
            <a:r>
              <a:rPr lang="zh-CN" altLang="en-US" sz="6200" b="1" dirty="0" smtClean="0">
                <a:solidFill>
                  <a:schemeClr val="bg1"/>
                </a:solidFill>
                <a:latin typeface="微软雅黑" panose="020B0503020204020204" pitchFamily="34" charset="-122"/>
                <a:ea typeface="微软雅黑" panose="020B0503020204020204" pitchFamily="34" charset="-122"/>
              </a:rPr>
              <a:t>悄悄講</a:t>
            </a:r>
            <a:endParaRPr lang="en-US" sz="6200" dirty="0">
              <a:solidFill>
                <a:schemeClr val="bg1"/>
              </a:solidFill>
              <a:latin typeface="微软雅黑" panose="020B0503020204020204" pitchFamily="34" charset="-122"/>
              <a:ea typeface="微软雅黑" panose="020B0503020204020204" pitchFamily="34" charset="-122"/>
            </a:endParaRPr>
          </a:p>
        </p:txBody>
      </p:sp>
      <p:pic>
        <p:nvPicPr>
          <p:cNvPr id="4098" name="Picture 2" descr="C:\Users\user\Desktop\图\HD\溝通-親人間\o-sad-couple-facebook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900" y="1600200"/>
            <a:ext cx="8458200" cy="4800600"/>
          </a:xfrm>
          <a:prstGeom prst="dodecagon">
            <a:avLst/>
          </a:prstGeom>
          <a:noFill/>
          <a:ln w="88900">
            <a:solidFill>
              <a:srgbClr val="00FFFF"/>
            </a:solidFill>
            <a:prstDash val="sysDot"/>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8267013"/>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E:\圖片匯集-@@@@@@\团契-3d people\questions-choices-dreamstime_l_1984482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525"/>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85800" y="914400"/>
            <a:ext cx="1219200" cy="707886"/>
          </a:xfrm>
          <a:prstGeom prst="rect">
            <a:avLst/>
          </a:prstGeom>
          <a:noFill/>
        </p:spPr>
        <p:txBody>
          <a:bodyPr wrap="square" rtlCol="0">
            <a:spAutoFit/>
          </a:bodyPr>
          <a:lstStyle/>
          <a:p>
            <a:r>
              <a:rPr lang="zh-CN" altLang="en-US" sz="4000" b="1" dirty="0" smtClean="0">
                <a:solidFill>
                  <a:srgbClr val="0000FF"/>
                </a:solidFill>
                <a:latin typeface="微软雅黑" panose="020B0503020204020204" pitchFamily="34" charset="-122"/>
                <a:ea typeface="微软雅黑" panose="020B0503020204020204" pitchFamily="34" charset="-122"/>
              </a:rPr>
              <a:t>芋頭</a:t>
            </a:r>
            <a:endParaRPr lang="en-US" sz="4000" b="1" dirty="0">
              <a:solidFill>
                <a:srgbClr val="0000FF"/>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2514600" y="336828"/>
            <a:ext cx="1143000" cy="707886"/>
          </a:xfrm>
          <a:prstGeom prst="rect">
            <a:avLst/>
          </a:prstGeom>
          <a:noFill/>
        </p:spPr>
        <p:txBody>
          <a:bodyPr wrap="square" rtlCol="0">
            <a:spAutoFit/>
          </a:bodyPr>
          <a:lstStyle/>
          <a:p>
            <a:r>
              <a:rPr lang="zh-CN" altLang="en-US" sz="4000" b="1" dirty="0" smtClean="0">
                <a:solidFill>
                  <a:srgbClr val="006600"/>
                </a:solidFill>
                <a:latin typeface="微软雅黑" panose="020B0503020204020204" pitchFamily="34" charset="-122"/>
                <a:ea typeface="微软雅黑" panose="020B0503020204020204" pitchFamily="34" charset="-122"/>
              </a:rPr>
              <a:t>哦</a:t>
            </a:r>
            <a:r>
              <a:rPr lang="en-US" altLang="zh-CN" sz="4000" b="1" dirty="0" smtClean="0">
                <a:solidFill>
                  <a:srgbClr val="006600"/>
                </a:solidFill>
                <a:latin typeface="微软雅黑" panose="020B0503020204020204" pitchFamily="34" charset="-122"/>
                <a:ea typeface="微软雅黑" panose="020B0503020204020204" pitchFamily="34" charset="-122"/>
              </a:rPr>
              <a:t>?</a:t>
            </a:r>
            <a:endParaRPr lang="en-US" sz="4000" b="1" dirty="0">
              <a:solidFill>
                <a:srgbClr val="00660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7696200" y="1752600"/>
            <a:ext cx="1219200" cy="707886"/>
          </a:xfrm>
          <a:prstGeom prst="rect">
            <a:avLst/>
          </a:prstGeom>
          <a:noFill/>
        </p:spPr>
        <p:txBody>
          <a:bodyPr wrap="square" rtlCol="0">
            <a:spAutoFit/>
          </a:bodyPr>
          <a:lstStyle/>
          <a:p>
            <a:r>
              <a:rPr lang="zh-CN" altLang="en-US" sz="4000" b="1" dirty="0" smtClean="0">
                <a:solidFill>
                  <a:srgbClr val="0000FF"/>
                </a:solidFill>
                <a:latin typeface="微软雅黑" panose="020B0503020204020204" pitchFamily="34" charset="-122"/>
                <a:ea typeface="微软雅黑" panose="020B0503020204020204" pitchFamily="34" charset="-122"/>
              </a:rPr>
              <a:t>鴨子</a:t>
            </a:r>
            <a:endParaRPr lang="en-US" sz="4000" b="1" dirty="0">
              <a:solidFill>
                <a:srgbClr val="0000FF"/>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4953000" y="358914"/>
            <a:ext cx="1219200" cy="707886"/>
          </a:xfrm>
          <a:prstGeom prst="rect">
            <a:avLst/>
          </a:prstGeom>
          <a:noFill/>
        </p:spPr>
        <p:txBody>
          <a:bodyPr wrap="square" rtlCol="0">
            <a:spAutoFit/>
          </a:bodyPr>
          <a:lstStyle/>
          <a:p>
            <a:r>
              <a:rPr lang="zh-CN" altLang="en-US" sz="4000" b="1" dirty="0" smtClean="0">
                <a:solidFill>
                  <a:srgbClr val="0000FF"/>
                </a:solidFill>
                <a:latin typeface="微软雅黑" panose="020B0503020204020204" pitchFamily="34" charset="-122"/>
                <a:ea typeface="微软雅黑" panose="020B0503020204020204" pitchFamily="34" charset="-122"/>
              </a:rPr>
              <a:t>鞋子</a:t>
            </a:r>
            <a:endParaRPr lang="en-US" sz="4000" b="1" dirty="0">
              <a:solidFill>
                <a:srgbClr val="0000FF"/>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276600" y="5562600"/>
            <a:ext cx="1219200" cy="707886"/>
          </a:xfrm>
          <a:prstGeom prst="rect">
            <a:avLst/>
          </a:prstGeom>
          <a:noFill/>
        </p:spPr>
        <p:txBody>
          <a:bodyPr wrap="square" rtlCol="0">
            <a:spAutoFit/>
          </a:bodyPr>
          <a:lstStyle/>
          <a:p>
            <a:r>
              <a:rPr lang="zh-CN" altLang="en-US" sz="4000" b="1" dirty="0" smtClean="0">
                <a:solidFill>
                  <a:srgbClr val="0000FF"/>
                </a:solidFill>
                <a:latin typeface="微软雅黑" panose="020B0503020204020204" pitchFamily="34" charset="-122"/>
                <a:ea typeface="微软雅黑" panose="020B0503020204020204" pitchFamily="34" charset="-122"/>
              </a:rPr>
              <a:t>裙子</a:t>
            </a:r>
            <a:endParaRPr lang="en-US" sz="4000" b="1" dirty="0">
              <a:solidFill>
                <a:srgbClr val="0000FF"/>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6096000" y="5383143"/>
            <a:ext cx="1447800" cy="707886"/>
          </a:xfrm>
          <a:prstGeom prst="rect">
            <a:avLst/>
          </a:prstGeom>
          <a:noFill/>
        </p:spPr>
        <p:txBody>
          <a:bodyPr wrap="square" rtlCol="0">
            <a:spAutoFit/>
          </a:bodyPr>
          <a:lstStyle/>
          <a:p>
            <a:r>
              <a:rPr lang="zh-CN" altLang="en-US" sz="4000" b="1" dirty="0" smtClean="0">
                <a:solidFill>
                  <a:srgbClr val="006600"/>
                </a:solidFill>
                <a:latin typeface="微软雅黑" panose="020B0503020204020204" pitchFamily="34" charset="-122"/>
                <a:ea typeface="微软雅黑" panose="020B0503020204020204" pitchFamily="34" charset="-122"/>
              </a:rPr>
              <a:t>啊</a:t>
            </a:r>
            <a:r>
              <a:rPr lang="en-US" altLang="zh-CN" sz="4000" b="1" dirty="0" smtClean="0">
                <a:solidFill>
                  <a:srgbClr val="006600"/>
                </a:solidFill>
                <a:latin typeface="微软雅黑" panose="020B0503020204020204" pitchFamily="34" charset="-122"/>
                <a:ea typeface="微软雅黑" panose="020B0503020204020204" pitchFamily="34" charset="-122"/>
              </a:rPr>
              <a:t>???</a:t>
            </a:r>
            <a:endParaRPr lang="en-US" sz="4000" b="1" dirty="0">
              <a:solidFill>
                <a:srgbClr val="006600"/>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6172200" y="1405146"/>
            <a:ext cx="1219200" cy="707886"/>
          </a:xfrm>
          <a:prstGeom prst="rect">
            <a:avLst/>
          </a:prstGeom>
          <a:noFill/>
        </p:spPr>
        <p:txBody>
          <a:bodyPr wrap="square" rtlCol="0">
            <a:spAutoFit/>
          </a:bodyPr>
          <a:lstStyle/>
          <a:p>
            <a:r>
              <a:rPr lang="zh-CN" altLang="en-US" sz="4000" b="1" dirty="0" smtClean="0">
                <a:solidFill>
                  <a:srgbClr val="006600"/>
                </a:solidFill>
                <a:latin typeface="微软雅黑" panose="020B0503020204020204" pitchFamily="34" charset="-122"/>
                <a:ea typeface="微软雅黑" panose="020B0503020204020204" pitchFamily="34" charset="-122"/>
              </a:rPr>
              <a:t>喂</a:t>
            </a:r>
            <a:r>
              <a:rPr lang="en-US" altLang="zh-CN" sz="4000" b="1" dirty="0" smtClean="0">
                <a:solidFill>
                  <a:srgbClr val="006600"/>
                </a:solidFill>
                <a:latin typeface="微软雅黑" panose="020B0503020204020204" pitchFamily="34" charset="-122"/>
                <a:ea typeface="微软雅黑" panose="020B0503020204020204" pitchFamily="34" charset="-122"/>
              </a:rPr>
              <a:t>??</a:t>
            </a:r>
            <a:endParaRPr lang="en-US" sz="4000" b="1" dirty="0">
              <a:solidFill>
                <a:srgbClr val="006600"/>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228600" y="4953000"/>
            <a:ext cx="2286000" cy="707886"/>
          </a:xfrm>
          <a:prstGeom prst="rect">
            <a:avLst/>
          </a:prstGeom>
          <a:noFill/>
        </p:spPr>
        <p:txBody>
          <a:bodyPr wrap="square" rtlCol="0">
            <a:spAutoFit/>
          </a:bodyPr>
          <a:lstStyle/>
          <a:p>
            <a:r>
              <a:rPr lang="zh-CN" altLang="en-US" sz="4000" b="1" dirty="0" smtClean="0">
                <a:solidFill>
                  <a:srgbClr val="006600"/>
                </a:solidFill>
                <a:latin typeface="微软雅黑" panose="020B0503020204020204" pitchFamily="34" charset="-122"/>
                <a:ea typeface="微软雅黑" panose="020B0503020204020204" pitchFamily="34" charset="-122"/>
              </a:rPr>
              <a:t>滾</a:t>
            </a:r>
            <a:r>
              <a:rPr lang="en-US" altLang="zh-CN" sz="4000" b="1" dirty="0" smtClean="0">
                <a:solidFill>
                  <a:srgbClr val="006600"/>
                </a:solidFill>
                <a:latin typeface="微软雅黑" panose="020B0503020204020204" pitchFamily="34" charset="-122"/>
                <a:ea typeface="微软雅黑" panose="020B0503020204020204" pitchFamily="34" charset="-122"/>
              </a:rPr>
              <a:t>????!!!!</a:t>
            </a:r>
            <a:endParaRPr lang="en-US" sz="4000" b="1" dirty="0">
              <a:solidFill>
                <a:srgbClr val="0066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15593841"/>
      </p:ext>
    </p:extLst>
  </p:cSld>
  <p:clrMapOvr>
    <a:masterClrMapping/>
  </p:clrMapOvr>
  <mc:AlternateContent xmlns:mc="http://schemas.openxmlformats.org/markup-compatibility/2006">
    <mc:Choice xmlns:p14="http://schemas.microsoft.com/office/powerpoint/2010/main" xmlns="" Requires="p14">
      <p:transition spd="slow" p14:dur="40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A003A"/>
        </a:solidFill>
        <a:effectLst/>
      </p:bgPr>
    </p:bg>
    <p:spTree>
      <p:nvGrpSpPr>
        <p:cNvPr id="1" name=""/>
        <p:cNvGrpSpPr/>
        <p:nvPr/>
      </p:nvGrpSpPr>
      <p:grpSpPr>
        <a:xfrm>
          <a:off x="0" y="0"/>
          <a:ext cx="0" cy="0"/>
          <a:chOff x="0" y="0"/>
          <a:chExt cx="0" cy="0"/>
        </a:xfrm>
      </p:grpSpPr>
      <p:pic>
        <p:nvPicPr>
          <p:cNvPr id="6146" name="Picture 2" descr="C:\Users\user\Desktop\图\HD\溝通-親人間\clipart-marriage-smiley-emoticon-512x512-8c7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3124200"/>
            <a:ext cx="5410200" cy="331946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4800" y="457200"/>
            <a:ext cx="8534400" cy="2308324"/>
          </a:xfrm>
          <a:prstGeom prst="rect">
            <a:avLst/>
          </a:prstGeom>
          <a:noFill/>
          <a:ln w="50800" cmpd="dbl">
            <a:solidFill>
              <a:srgbClr val="00B0F0"/>
            </a:solidFill>
          </a:ln>
        </p:spPr>
        <p:txBody>
          <a:bodyPr wrap="square" rtlCol="0">
            <a:spAutoFit/>
          </a:bodyPr>
          <a:lstStyle/>
          <a:p>
            <a:r>
              <a:rPr lang="en-US" altLang="zh-TW" sz="4800" b="1" dirty="0" smtClean="0">
                <a:solidFill>
                  <a:schemeClr val="bg1"/>
                </a:solidFill>
                <a:latin typeface="微软雅黑" panose="020B0503020204020204" pitchFamily="34" charset="-122"/>
                <a:ea typeface="微软雅黑" panose="020B0503020204020204" pitchFamily="34" charset="-122"/>
              </a:rPr>
              <a:t>『</a:t>
            </a:r>
            <a:r>
              <a:rPr lang="zh-CN" altLang="en-US" sz="4800" b="1" dirty="0">
                <a:solidFill>
                  <a:schemeClr val="bg1"/>
                </a:solidFill>
                <a:latin typeface="微软雅黑" panose="020B0503020204020204" pitchFamily="34" charset="-122"/>
                <a:ea typeface="微软雅黑" panose="020B0503020204020204" pitchFamily="34" charset="-122"/>
              </a:rPr>
              <a:t>然而，你們各人都當愛妻子，如同愛自己一樣。妻子也當敬重她的丈夫</a:t>
            </a:r>
            <a:r>
              <a:rPr lang="en-US" altLang="zh-TW" sz="4800" b="1" dirty="0">
                <a:solidFill>
                  <a:schemeClr val="bg1"/>
                </a:solidFill>
                <a:latin typeface="微软雅黑" panose="020B0503020204020204" pitchFamily="34" charset="-122"/>
                <a:ea typeface="微软雅黑" panose="020B0503020204020204" pitchFamily="34" charset="-122"/>
              </a:rPr>
              <a:t>』(</a:t>
            </a:r>
            <a:r>
              <a:rPr lang="zh-CN" altLang="en-US" sz="4800" b="1" dirty="0">
                <a:solidFill>
                  <a:schemeClr val="bg1"/>
                </a:solidFill>
                <a:latin typeface="微软雅黑" panose="020B0503020204020204" pitchFamily="34" charset="-122"/>
                <a:ea typeface="微软雅黑" panose="020B0503020204020204" pitchFamily="34" charset="-122"/>
              </a:rPr>
              <a:t>以弗所書</a:t>
            </a:r>
            <a:r>
              <a:rPr lang="en-US" sz="4800" b="1" dirty="0">
                <a:solidFill>
                  <a:schemeClr val="bg1"/>
                </a:solidFill>
                <a:latin typeface="微软雅黑" panose="020B0503020204020204" pitchFamily="34" charset="-122"/>
                <a:ea typeface="微软雅黑" panose="020B0503020204020204" pitchFamily="34" charset="-122"/>
              </a:rPr>
              <a:t>5:33</a:t>
            </a:r>
            <a:r>
              <a:rPr lang="en-US" altLang="zh-TW" sz="4800" b="1" dirty="0">
                <a:solidFill>
                  <a:schemeClr val="bg1"/>
                </a:solidFill>
                <a:latin typeface="微软雅黑" panose="020B0503020204020204" pitchFamily="34" charset="-122"/>
                <a:ea typeface="微软雅黑" panose="020B0503020204020204" pitchFamily="34" charset="-122"/>
              </a:rPr>
              <a:t>)</a:t>
            </a:r>
            <a:r>
              <a:rPr lang="zh-TW" altLang="en-US" sz="4800" b="1" dirty="0">
                <a:solidFill>
                  <a:schemeClr val="bg1"/>
                </a:solidFill>
                <a:latin typeface="微软雅黑" panose="020B0503020204020204" pitchFamily="34" charset="-122"/>
                <a:ea typeface="微软雅黑" panose="020B0503020204020204" pitchFamily="34" charset="-122"/>
              </a:rPr>
              <a:t> </a:t>
            </a:r>
            <a:endParaRPr lang="en-US" sz="4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551206295"/>
      </p:ext>
    </p:extLst>
  </p:cSld>
  <p:clrMapOvr>
    <a:masterClrMapping/>
  </p:clrMapOvr>
  <mc:AlternateContent xmlns:mc="http://schemas.openxmlformats.org/markup-compatibility/2006">
    <mc:Choice xmlns:p14="http://schemas.microsoft.com/office/powerpoint/2010/main" xmlns="" Requires="p14">
      <p:transition spd="slow" p14:dur="40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7E"/>
        </a:solidFill>
        <a:effectLst/>
      </p:bgPr>
    </p:bg>
    <p:spTree>
      <p:nvGrpSpPr>
        <p:cNvPr id="1" name=""/>
        <p:cNvGrpSpPr/>
        <p:nvPr/>
      </p:nvGrpSpPr>
      <p:grpSpPr>
        <a:xfrm>
          <a:off x="0" y="0"/>
          <a:ext cx="0" cy="0"/>
          <a:chOff x="0" y="0"/>
          <a:chExt cx="0" cy="0"/>
        </a:xfrm>
      </p:grpSpPr>
      <p:sp>
        <p:nvSpPr>
          <p:cNvPr id="2" name="TextBox 1"/>
          <p:cNvSpPr txBox="1"/>
          <p:nvPr/>
        </p:nvSpPr>
        <p:spPr>
          <a:xfrm>
            <a:off x="349558" y="152400"/>
            <a:ext cx="8458200" cy="1938992"/>
          </a:xfrm>
          <a:prstGeom prst="rect">
            <a:avLst/>
          </a:prstGeom>
          <a:noFill/>
          <a:ln w="50800" cmpd="dbl">
            <a:solidFill>
              <a:srgbClr val="00FFFF"/>
            </a:solidFill>
          </a:ln>
        </p:spPr>
        <p:txBody>
          <a:bodyPr wrap="square" rtlCol="0">
            <a:spAutoFit/>
          </a:bodyPr>
          <a:lstStyle/>
          <a:p>
            <a:r>
              <a:rPr lang="zh-CN" altLang="en-US" sz="4000" b="1" dirty="0">
                <a:solidFill>
                  <a:srgbClr val="FFFF00"/>
                </a:solidFill>
                <a:latin typeface="微软雅黑" panose="020B0503020204020204" pitchFamily="34" charset="-122"/>
                <a:ea typeface="微软雅黑" panose="020B0503020204020204" pitchFamily="34" charset="-122"/>
              </a:rPr>
              <a:t>對於和我們生活在一起的孩子，夫妻間關係引起的情緒態度對孩子的影響可能留在心中一輩子都抹不</a:t>
            </a:r>
            <a:r>
              <a:rPr lang="zh-CN" altLang="en-US" sz="4000" b="1" dirty="0" smtClean="0">
                <a:solidFill>
                  <a:srgbClr val="FFFF00"/>
                </a:solidFill>
                <a:latin typeface="微软雅黑" panose="020B0503020204020204" pitchFamily="34" charset="-122"/>
                <a:ea typeface="微软雅黑" panose="020B0503020204020204" pitchFamily="34" charset="-122"/>
              </a:rPr>
              <a:t>去</a:t>
            </a:r>
            <a:r>
              <a:rPr lang="en-US" altLang="zh-CN" sz="4000" b="1" dirty="0" smtClean="0">
                <a:solidFill>
                  <a:srgbClr val="FFFF00"/>
                </a:solidFill>
                <a:latin typeface="微软雅黑" panose="020B0503020204020204" pitchFamily="34" charset="-122"/>
                <a:ea typeface="微软雅黑" panose="020B0503020204020204" pitchFamily="34" charset="-122"/>
              </a:rPr>
              <a:t>……</a:t>
            </a:r>
            <a:endParaRPr lang="en-US" sz="4000" b="1" dirty="0">
              <a:solidFill>
                <a:srgbClr val="FFFF00"/>
              </a:solidFill>
              <a:latin typeface="微软雅黑" panose="020B0503020204020204" pitchFamily="34" charset="-122"/>
              <a:ea typeface="微软雅黑" panose="020B0503020204020204" pitchFamily="34" charset="-122"/>
            </a:endParaRPr>
          </a:p>
        </p:txBody>
      </p:sp>
      <p:pic>
        <p:nvPicPr>
          <p:cNvPr id="3074" name="Picture 2" descr="C:\Users\user\Desktop\图\HD\溝通-親人間\children_present_while_parents_argu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091392"/>
            <a:ext cx="8077200" cy="4766608"/>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7183648"/>
      </p:ext>
    </p:extLst>
  </p:cSld>
  <p:clrMapOvr>
    <a:masterClrMapping/>
  </p:clrMapOvr>
  <mc:AlternateContent xmlns:mc="http://schemas.openxmlformats.org/markup-compatibility/2006">
    <mc:Choice xmlns:p14="http://schemas.microsoft.com/office/powerpoint/2010/main" xmlns="" Requires="p14">
      <p:transition spd="slow" p14:dur="4000">
        <p:checker/>
      </p:transition>
    </mc:Choice>
    <mc:Fallback>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20042"/>
        </a:solidFill>
        <a:effectLst/>
      </p:bgPr>
    </p:bg>
    <p:spTree>
      <p:nvGrpSpPr>
        <p:cNvPr id="1" name=""/>
        <p:cNvGrpSpPr/>
        <p:nvPr/>
      </p:nvGrpSpPr>
      <p:grpSpPr>
        <a:xfrm>
          <a:off x="0" y="0"/>
          <a:ext cx="0" cy="0"/>
          <a:chOff x="0" y="0"/>
          <a:chExt cx="0" cy="0"/>
        </a:xfrm>
      </p:grpSpPr>
      <p:pic>
        <p:nvPicPr>
          <p:cNvPr id="2" name="Picture 3" descr="E:\圖片匯集-@@@@@@\夫妻情侶XXXXXX\86a4b44f241e2aa517f8bce8293f3c8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718" t="-133" r="2428" b="6784"/>
          <a:stretch/>
        </p:blipFill>
        <p:spPr bwMode="auto">
          <a:xfrm>
            <a:off x="457199" y="2091392"/>
            <a:ext cx="8305801" cy="5071408"/>
          </a:xfrm>
          <a:prstGeom prst="rect">
            <a:avLst/>
          </a:prstGeom>
          <a:noFill/>
          <a:ln w="88900">
            <a:noFill/>
            <a:prstDash val="sysDot"/>
          </a:ln>
          <a:effectLst>
            <a:softEdge rad="635000"/>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9558" y="152400"/>
            <a:ext cx="8458200" cy="1938992"/>
          </a:xfrm>
          <a:prstGeom prst="rect">
            <a:avLst/>
          </a:prstGeom>
          <a:noFill/>
          <a:ln w="50800" cmpd="dbl">
            <a:solidFill>
              <a:srgbClr val="00FFFF"/>
            </a:solidFill>
          </a:ln>
        </p:spPr>
        <p:txBody>
          <a:bodyPr wrap="square" rtlCol="0">
            <a:spAutoFit/>
          </a:bodyPr>
          <a:lstStyle/>
          <a:p>
            <a:r>
              <a:rPr lang="zh-CN" altLang="en-US" sz="4000" b="1" dirty="0">
                <a:solidFill>
                  <a:srgbClr val="FFFF00"/>
                </a:solidFill>
                <a:latin typeface="微软雅黑" panose="020B0503020204020204" pitchFamily="34" charset="-122"/>
                <a:ea typeface="微软雅黑" panose="020B0503020204020204" pitchFamily="34" charset="-122"/>
              </a:rPr>
              <a:t>夫妻之</a:t>
            </a:r>
            <a:r>
              <a:rPr lang="zh-CN" altLang="en-US" sz="4000" b="1" dirty="0" smtClean="0">
                <a:solidFill>
                  <a:srgbClr val="FFFF00"/>
                </a:solidFill>
                <a:latin typeface="微软雅黑" panose="020B0503020204020204" pitchFamily="34" charset="-122"/>
                <a:ea typeface="微软雅黑" panose="020B0503020204020204" pitchFamily="34" charset="-122"/>
              </a:rPr>
              <a:t>間一</a:t>
            </a:r>
            <a:r>
              <a:rPr lang="zh-CN" altLang="en-US" sz="4000" b="1" dirty="0">
                <a:solidFill>
                  <a:srgbClr val="FFFF00"/>
                </a:solidFill>
                <a:latin typeface="微软雅黑" panose="020B0503020204020204" pitchFamily="34" charset="-122"/>
                <a:ea typeface="微软雅黑" panose="020B0503020204020204" pitchFamily="34" charset="-122"/>
              </a:rPr>
              <a:t>周至少有一次避開孩子親人的溝通，只</a:t>
            </a:r>
            <a:r>
              <a:rPr lang="zh-CN" altLang="en-US" sz="4000" b="1" dirty="0" smtClean="0">
                <a:solidFill>
                  <a:srgbClr val="FFFF00"/>
                </a:solidFill>
                <a:latin typeface="微软雅黑" panose="020B0503020204020204" pitchFamily="34" charset="-122"/>
                <a:ea typeface="微软雅黑" panose="020B0503020204020204" pitchFamily="34" charset="-122"/>
              </a:rPr>
              <a:t>需一</a:t>
            </a:r>
            <a:r>
              <a:rPr lang="zh-CN" altLang="en-US" sz="4000" b="1" dirty="0">
                <a:solidFill>
                  <a:srgbClr val="FFFF00"/>
                </a:solidFill>
                <a:latin typeface="微软雅黑" panose="020B0503020204020204" pitchFamily="34" charset="-122"/>
                <a:ea typeface="微软雅黑" panose="020B0503020204020204" pitchFamily="34" charset="-122"/>
              </a:rPr>
              <a:t>個小時，兩個人找個地</a:t>
            </a:r>
            <a:r>
              <a:rPr lang="zh-CN" altLang="en-US" sz="4000" b="1" dirty="0" smtClean="0">
                <a:solidFill>
                  <a:srgbClr val="FFFF00"/>
                </a:solidFill>
                <a:latin typeface="微软雅黑" panose="020B0503020204020204" pitchFamily="34" charset="-122"/>
                <a:ea typeface="微软雅黑" panose="020B0503020204020204" pitchFamily="34" charset="-122"/>
              </a:rPr>
              <a:t>方</a:t>
            </a:r>
            <a:r>
              <a:rPr lang="zh-CN" altLang="en-US" sz="4000" b="1" dirty="0">
                <a:solidFill>
                  <a:srgbClr val="FFFF00"/>
                </a:solidFill>
                <a:latin typeface="微软雅黑" panose="020B0503020204020204" pitchFamily="34" charset="-122"/>
                <a:ea typeface="微软雅黑" panose="020B0503020204020204" pitchFamily="34" charset="-122"/>
              </a:rPr>
              <a:t>單獨</a:t>
            </a:r>
            <a:r>
              <a:rPr lang="zh-CN" altLang="en-US" sz="4000" b="1" dirty="0" smtClean="0">
                <a:solidFill>
                  <a:srgbClr val="FFFF00"/>
                </a:solidFill>
                <a:latin typeface="微软雅黑" panose="020B0503020204020204" pitchFamily="34" charset="-122"/>
                <a:ea typeface="微软雅黑" panose="020B0503020204020204" pitchFamily="34" charset="-122"/>
              </a:rPr>
              <a:t>喝喝</a:t>
            </a:r>
            <a:r>
              <a:rPr lang="zh-CN" altLang="en-US" sz="4000" b="1" dirty="0">
                <a:solidFill>
                  <a:srgbClr val="FFFF00"/>
                </a:solidFill>
                <a:latin typeface="微软雅黑" panose="020B0503020204020204" pitchFamily="34" charset="-122"/>
                <a:ea typeface="微软雅黑" panose="020B0503020204020204" pitchFamily="34" charset="-122"/>
              </a:rPr>
              <a:t>咖啡</a:t>
            </a:r>
            <a:r>
              <a:rPr lang="zh-CN" altLang="en-US" sz="4000" b="1" dirty="0" smtClean="0">
                <a:solidFill>
                  <a:srgbClr val="FFFF00"/>
                </a:solidFill>
                <a:latin typeface="微软雅黑" panose="020B0503020204020204" pitchFamily="34" charset="-122"/>
                <a:ea typeface="微软雅黑" panose="020B0503020204020204" pitchFamily="34" charset="-122"/>
              </a:rPr>
              <a:t>，說說心裡話</a:t>
            </a:r>
            <a:r>
              <a:rPr lang="en-US" altLang="zh-CN" sz="4000" b="1" dirty="0" smtClean="0">
                <a:solidFill>
                  <a:srgbClr val="FFFF00"/>
                </a:solidFill>
                <a:latin typeface="微软雅黑" panose="020B0503020204020204" pitchFamily="34" charset="-122"/>
                <a:ea typeface="微软雅黑" panose="020B0503020204020204" pitchFamily="34" charset="-122"/>
              </a:rPr>
              <a:t>…</a:t>
            </a:r>
            <a:endParaRPr lang="en-US" sz="40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417652615"/>
      </p:ext>
    </p:extLst>
  </p:cSld>
  <p:clrMapOvr>
    <a:masterClrMapping/>
  </p:clrMapOvr>
  <mc:AlternateContent xmlns:mc="http://schemas.openxmlformats.org/markup-compatibility/2006">
    <mc:Choice xmlns:p14="http://schemas.microsoft.com/office/powerpoint/2010/main" xmlns="" Requires="p14">
      <p:transition spd="slow" p14:dur="4000">
        <p14:ripp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E009A"/>
        </a:solidFill>
        <a:effectLst/>
      </p:bgPr>
    </p:bg>
    <p:spTree>
      <p:nvGrpSpPr>
        <p:cNvPr id="1" name=""/>
        <p:cNvGrpSpPr/>
        <p:nvPr/>
      </p:nvGrpSpPr>
      <p:grpSpPr>
        <a:xfrm>
          <a:off x="0" y="0"/>
          <a:ext cx="0" cy="0"/>
          <a:chOff x="0" y="0"/>
          <a:chExt cx="0" cy="0"/>
        </a:xfrm>
      </p:grpSpPr>
      <p:pic>
        <p:nvPicPr>
          <p:cNvPr id="2" name="Picture 2" descr="http://i.huffpost.com/gen/1137100/images/o-PARENTS-facebook.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447801"/>
            <a:ext cx="8153400" cy="5313378"/>
          </a:xfrm>
          <a:prstGeom prst="ellipse">
            <a:avLst/>
          </a:prstGeom>
          <a:noFill/>
          <a:ln w="88900">
            <a:solidFill>
              <a:schemeClr val="accent6">
                <a:lumMod val="75000"/>
              </a:schemeClr>
            </a:solidFill>
            <a:prstDash val="sysDot"/>
          </a:ln>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0" y="228600"/>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en-US" altLang="zh-CN" sz="6200" b="1" dirty="0" smtClean="0">
                <a:solidFill>
                  <a:srgbClr val="FFFF00"/>
                </a:solidFill>
                <a:latin typeface="微软雅黑" panose="020B0503020204020204" pitchFamily="34" charset="-122"/>
                <a:ea typeface="微软雅黑" panose="020B0503020204020204" pitchFamily="34" charset="-122"/>
              </a:rPr>
              <a:t>2</a:t>
            </a:r>
            <a:r>
              <a:rPr lang="zh-CN" altLang="en-US" sz="6200" b="1" dirty="0" smtClean="0">
                <a:solidFill>
                  <a:srgbClr val="FFFF00"/>
                </a:solidFill>
                <a:latin typeface="微软雅黑" panose="020B0503020204020204" pitchFamily="34" charset="-122"/>
                <a:ea typeface="微软雅黑" panose="020B0503020204020204" pitchFamily="34" charset="-122"/>
              </a:rPr>
              <a:t>）親子間的事</a:t>
            </a:r>
            <a:r>
              <a:rPr lang="zh-CN" altLang="en-US" sz="6200" b="1" dirty="0">
                <a:solidFill>
                  <a:schemeClr val="bg1"/>
                </a:solidFill>
                <a:latin typeface="微软雅黑" panose="020B0503020204020204" pitchFamily="34" charset="-122"/>
                <a:ea typeface="微软雅黑" panose="020B0503020204020204" pitchFamily="34" charset="-122"/>
              </a:rPr>
              <a:t>好好</a:t>
            </a:r>
            <a:r>
              <a:rPr lang="zh-CN" altLang="en-US" sz="6200" b="1" dirty="0" smtClean="0">
                <a:solidFill>
                  <a:schemeClr val="bg1"/>
                </a:solidFill>
                <a:latin typeface="微软雅黑" panose="020B0503020204020204" pitchFamily="34" charset="-122"/>
                <a:ea typeface="微软雅黑" panose="020B0503020204020204" pitchFamily="34" charset="-122"/>
              </a:rPr>
              <a:t>講</a:t>
            </a:r>
            <a:endParaRPr lang="en-US" sz="6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228345051"/>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458200" cy="1138773"/>
          </a:xfrm>
          <a:prstGeom prst="rect">
            <a:avLst/>
          </a:prstGeom>
          <a:noFill/>
          <a:ln w="50800" cmpd="dbl">
            <a:solidFill>
              <a:srgbClr val="FF00FF"/>
            </a:solidFill>
          </a:ln>
        </p:spPr>
        <p:txBody>
          <a:bodyPr wrap="square" rtlCol="0">
            <a:spAutoFit/>
          </a:bodyPr>
          <a:lstStyle/>
          <a:p>
            <a:r>
              <a:rPr lang="zh-TW" altLang="en-US" sz="3400" b="1" dirty="0" smtClean="0">
                <a:solidFill>
                  <a:srgbClr val="0000FF"/>
                </a:solidFill>
                <a:latin typeface="微软雅黑" panose="020B0503020204020204" pitchFamily="34" charset="-122"/>
                <a:ea typeface="微软雅黑" panose="020B0503020204020204" pitchFamily="34" charset="-122"/>
              </a:rPr>
              <a:t>你</a:t>
            </a:r>
            <a:r>
              <a:rPr lang="zh-TW" altLang="en-US" sz="3400" b="1" dirty="0">
                <a:solidFill>
                  <a:srgbClr val="0000FF"/>
                </a:solidFill>
                <a:latin typeface="微软雅黑" panose="020B0503020204020204" pitchFamily="34" charset="-122"/>
                <a:ea typeface="微软雅黑" panose="020B0503020204020204" pitchFamily="34" charset="-122"/>
              </a:rPr>
              <a:t>們作父親的，</a:t>
            </a:r>
            <a:r>
              <a:rPr lang="zh-TW" altLang="en-US" sz="3400" b="1" dirty="0">
                <a:solidFill>
                  <a:srgbClr val="006600"/>
                </a:solidFill>
                <a:latin typeface="微软雅黑" panose="020B0503020204020204" pitchFamily="34" charset="-122"/>
                <a:ea typeface="微软雅黑" panose="020B0503020204020204" pitchFamily="34" charset="-122"/>
              </a:rPr>
              <a:t>不要惹兒女的氣，只要照著主的教訓和警戒養育他們。</a:t>
            </a:r>
            <a:r>
              <a:rPr lang="en-US" altLang="zh-TW" sz="3400" b="1" dirty="0">
                <a:solidFill>
                  <a:srgbClr val="006600"/>
                </a:solidFill>
                <a:latin typeface="微软雅黑" panose="020B0503020204020204" pitchFamily="34" charset="-122"/>
                <a:ea typeface="微软雅黑" panose="020B0503020204020204" pitchFamily="34" charset="-122"/>
              </a:rPr>
              <a:t>(</a:t>
            </a:r>
            <a:r>
              <a:rPr lang="zh-TW" altLang="en-US" sz="3400" b="1" dirty="0">
                <a:solidFill>
                  <a:srgbClr val="006600"/>
                </a:solidFill>
                <a:latin typeface="微软雅黑" panose="020B0503020204020204" pitchFamily="34" charset="-122"/>
                <a:ea typeface="微软雅黑" panose="020B0503020204020204" pitchFamily="34" charset="-122"/>
              </a:rPr>
              <a:t>以弗所書</a:t>
            </a:r>
            <a:r>
              <a:rPr lang="en-US" altLang="zh-TW" sz="3400" b="1" dirty="0" smtClean="0">
                <a:solidFill>
                  <a:srgbClr val="006600"/>
                </a:solidFill>
                <a:latin typeface="微软雅黑" panose="020B0503020204020204" pitchFamily="34" charset="-122"/>
                <a:ea typeface="微软雅黑" panose="020B0503020204020204" pitchFamily="34" charset="-122"/>
              </a:rPr>
              <a:t>6:4)</a:t>
            </a:r>
            <a:r>
              <a:rPr lang="zh-TW" altLang="en-US" sz="3400" b="1" dirty="0" smtClean="0">
                <a:solidFill>
                  <a:srgbClr val="006600"/>
                </a:solidFill>
                <a:latin typeface="微软雅黑" panose="020B0503020204020204" pitchFamily="34" charset="-122"/>
                <a:ea typeface="微软雅黑" panose="020B0503020204020204" pitchFamily="34" charset="-122"/>
              </a:rPr>
              <a:t> </a:t>
            </a:r>
            <a:endParaRPr lang="en-US" sz="3400" dirty="0">
              <a:solidFill>
                <a:srgbClr val="0066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304800" y="1756827"/>
            <a:ext cx="8458200" cy="1138773"/>
          </a:xfrm>
          <a:prstGeom prst="rect">
            <a:avLst/>
          </a:prstGeom>
          <a:noFill/>
          <a:ln w="50800" cmpd="dbl">
            <a:solidFill>
              <a:srgbClr val="FF00FF"/>
            </a:solidFill>
          </a:ln>
        </p:spPr>
        <p:txBody>
          <a:bodyPr wrap="square" rtlCol="0">
            <a:spAutoFit/>
          </a:bodyPr>
          <a:lstStyle/>
          <a:p>
            <a:r>
              <a:rPr lang="zh-TW" altLang="en-US" sz="3400" b="1" dirty="0">
                <a:solidFill>
                  <a:srgbClr val="0000FF"/>
                </a:solidFill>
                <a:latin typeface="微软雅黑" panose="020B0503020204020204" pitchFamily="34" charset="-122"/>
                <a:ea typeface="微软雅黑" panose="020B0503020204020204" pitchFamily="34" charset="-122"/>
              </a:rPr>
              <a:t>你們作父親的，</a:t>
            </a:r>
            <a:r>
              <a:rPr lang="zh-TW" altLang="en-US" sz="3400" b="1" dirty="0">
                <a:solidFill>
                  <a:srgbClr val="006600"/>
                </a:solidFill>
                <a:latin typeface="微软雅黑" panose="020B0503020204020204" pitchFamily="34" charset="-122"/>
                <a:ea typeface="微软雅黑" panose="020B0503020204020204" pitchFamily="34" charset="-122"/>
              </a:rPr>
              <a:t>不要惹兒女的氣，恐怕他們失了誌氣。（歌羅西書</a:t>
            </a:r>
            <a:r>
              <a:rPr lang="en-US" altLang="zh-TW" sz="3400" b="1" dirty="0">
                <a:solidFill>
                  <a:srgbClr val="006600"/>
                </a:solidFill>
                <a:latin typeface="微软雅黑" panose="020B0503020204020204" pitchFamily="34" charset="-122"/>
                <a:ea typeface="微软雅黑" panose="020B0503020204020204" pitchFamily="34" charset="-122"/>
              </a:rPr>
              <a:t>3:21</a:t>
            </a:r>
            <a:r>
              <a:rPr lang="zh-TW" altLang="en-US" sz="3400" b="1" dirty="0">
                <a:solidFill>
                  <a:srgbClr val="006600"/>
                </a:solidFill>
                <a:latin typeface="微软雅黑" panose="020B0503020204020204" pitchFamily="34" charset="-122"/>
                <a:ea typeface="微软雅黑" panose="020B0503020204020204" pitchFamily="34" charset="-122"/>
              </a:rPr>
              <a:t>） </a:t>
            </a:r>
            <a:endParaRPr lang="en-US" sz="3400" b="1" dirty="0">
              <a:solidFill>
                <a:srgbClr val="006600"/>
              </a:solidFill>
              <a:latin typeface="微软雅黑" panose="020B0503020204020204" pitchFamily="34" charset="-122"/>
              <a:ea typeface="微软雅黑" panose="020B0503020204020204" pitchFamily="34" charset="-122"/>
            </a:endParaRPr>
          </a:p>
        </p:txBody>
      </p:sp>
      <p:pic>
        <p:nvPicPr>
          <p:cNvPr id="4098" name="Picture 2" descr="C:\Users\user\Desktop\图\HD\溝通-親人間\clapping-happy-emoticon-hir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3673876"/>
            <a:ext cx="3429000" cy="276576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user\Desktop\图\HD\溝通-親人間\1297682902074_ORIGINA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3211680"/>
            <a:ext cx="3733800" cy="327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3469861"/>
      </p:ext>
    </p:extLst>
  </p:cSld>
  <p:clrMapOvr>
    <a:masterClrMapping/>
  </p:clrMapOvr>
  <mc:AlternateContent xmlns:mc="http://schemas.openxmlformats.org/markup-compatibility/2006">
    <mc:Choice xmlns:p14="http://schemas.microsoft.com/office/powerpoint/2010/main" xmlns="" Requires="p14">
      <p:transition spd="slow" p14:dur="4000">
        <p:checker/>
      </p:transition>
    </mc:Choice>
    <mc:Fallback>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01200"/>
        </a:solidFill>
        <a:effectLst/>
      </p:bgPr>
    </p:bg>
    <p:spTree>
      <p:nvGrpSpPr>
        <p:cNvPr id="1" name=""/>
        <p:cNvGrpSpPr/>
        <p:nvPr/>
      </p:nvGrpSpPr>
      <p:grpSpPr>
        <a:xfrm>
          <a:off x="0" y="0"/>
          <a:ext cx="0" cy="0"/>
          <a:chOff x="0" y="0"/>
          <a:chExt cx="0" cy="0"/>
        </a:xfrm>
      </p:grpSpPr>
      <p:pic>
        <p:nvPicPr>
          <p:cNvPr id="5123" name="Picture 3" descr="C:\Users\user\Desktop\图\HD\溝通-親人間\creating_a_safe_open_space_is_key_to_talking_to_kids_about_divorc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3429000"/>
            <a:ext cx="5410200" cy="3647792"/>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52400" y="228600"/>
            <a:ext cx="8839200" cy="3170099"/>
          </a:xfrm>
          <a:prstGeom prst="rect">
            <a:avLst/>
          </a:prstGeom>
          <a:noFill/>
          <a:ln w="50800" cmpd="dbl">
            <a:solidFill>
              <a:srgbClr val="00FFFF"/>
            </a:solidFill>
          </a:ln>
        </p:spPr>
        <p:txBody>
          <a:bodyPr wrap="square" rtlCol="0">
            <a:spAutoFit/>
          </a:bodyPr>
          <a:lstStyle/>
          <a:p>
            <a:r>
              <a:rPr lang="zh-CN" altLang="en-US" sz="4000" b="1" dirty="0" smtClean="0">
                <a:solidFill>
                  <a:srgbClr val="FFFF00"/>
                </a:solidFill>
                <a:latin typeface="微软雅黑" panose="020B0503020204020204" pitchFamily="34" charset="-122"/>
                <a:ea typeface="微软雅黑" panose="020B0503020204020204" pitchFamily="34" charset="-122"/>
              </a:rPr>
              <a:t>父母與孩子之間的</a:t>
            </a:r>
            <a:r>
              <a:rPr lang="en-US" altLang="zh-CN" sz="4000" b="1" dirty="0" smtClean="0">
                <a:solidFill>
                  <a:srgbClr val="FFFF00"/>
                </a:solidFill>
                <a:latin typeface="微软雅黑" panose="020B0503020204020204" pitchFamily="34" charset="-122"/>
                <a:ea typeface="微软雅黑" panose="020B0503020204020204" pitchFamily="34" charset="-122"/>
              </a:rPr>
              <a:t>『</a:t>
            </a:r>
            <a:r>
              <a:rPr lang="zh-CN" altLang="en-US" sz="4000" b="1" dirty="0" smtClean="0">
                <a:solidFill>
                  <a:srgbClr val="FFFF00"/>
                </a:solidFill>
                <a:latin typeface="微软雅黑" panose="020B0503020204020204" pitchFamily="34" charset="-122"/>
                <a:ea typeface="微软雅黑" panose="020B0503020204020204" pitchFamily="34" charset="-122"/>
              </a:rPr>
              <a:t>三要說</a:t>
            </a:r>
            <a:r>
              <a:rPr lang="en-US" altLang="zh-CN" sz="4000" b="1" dirty="0" smtClean="0">
                <a:solidFill>
                  <a:srgbClr val="FFFF00"/>
                </a:solidFill>
                <a:latin typeface="微软雅黑" panose="020B0503020204020204" pitchFamily="34" charset="-122"/>
                <a:ea typeface="微软雅黑" panose="020B0503020204020204" pitchFamily="34" charset="-122"/>
              </a:rPr>
              <a:t>&amp;</a:t>
            </a:r>
            <a:r>
              <a:rPr lang="zh-CN" altLang="en-US" sz="4000" b="1" dirty="0" smtClean="0">
                <a:solidFill>
                  <a:srgbClr val="FFFF00"/>
                </a:solidFill>
                <a:latin typeface="微软雅黑" panose="020B0503020204020204" pitchFamily="34" charset="-122"/>
                <a:ea typeface="微软雅黑" panose="020B0503020204020204" pitchFamily="34" charset="-122"/>
              </a:rPr>
              <a:t>三不說</a:t>
            </a:r>
            <a:r>
              <a:rPr lang="en-US" altLang="zh-CN" sz="4000" b="1" dirty="0" smtClean="0">
                <a:solidFill>
                  <a:srgbClr val="FFFF00"/>
                </a:solidFill>
                <a:latin typeface="微软雅黑" panose="020B0503020204020204" pitchFamily="34" charset="-122"/>
                <a:ea typeface="微软雅黑" panose="020B0503020204020204" pitchFamily="34" charset="-122"/>
              </a:rPr>
              <a:t>』</a:t>
            </a:r>
          </a:p>
          <a:p>
            <a:r>
              <a:rPr lang="en-US" altLang="zh-CN" sz="4000" b="1" dirty="0" smtClean="0">
                <a:solidFill>
                  <a:srgbClr val="FFFF00"/>
                </a:solidFill>
                <a:latin typeface="微软雅黑" panose="020B0503020204020204" pitchFamily="34" charset="-122"/>
                <a:ea typeface="微软雅黑" panose="020B0503020204020204" pitchFamily="34" charset="-122"/>
              </a:rPr>
              <a:t>(1) </a:t>
            </a:r>
            <a:r>
              <a:rPr lang="zh-CN" altLang="en-US" sz="4000" b="1" dirty="0" smtClean="0">
                <a:solidFill>
                  <a:srgbClr val="FFFF00"/>
                </a:solidFill>
                <a:latin typeface="微软雅黑" panose="020B0503020204020204" pitchFamily="34" charset="-122"/>
                <a:ea typeface="微软雅黑" panose="020B0503020204020204" pitchFamily="34" charset="-122"/>
              </a:rPr>
              <a:t>三</a:t>
            </a:r>
            <a:r>
              <a:rPr lang="zh-CN" altLang="en-US" sz="4000" b="1" dirty="0">
                <a:solidFill>
                  <a:srgbClr val="FFFF00"/>
                </a:solidFill>
                <a:latin typeface="微软雅黑" panose="020B0503020204020204" pitchFamily="34" charset="-122"/>
                <a:ea typeface="微软雅黑" panose="020B0503020204020204" pitchFamily="34" charset="-122"/>
              </a:rPr>
              <a:t>要</a:t>
            </a:r>
            <a:r>
              <a:rPr lang="zh-CN" altLang="en-US" sz="4000" b="1" dirty="0" smtClean="0">
                <a:solidFill>
                  <a:srgbClr val="FFFF00"/>
                </a:solidFill>
                <a:latin typeface="微软雅黑" panose="020B0503020204020204" pitchFamily="34" charset="-122"/>
                <a:ea typeface="微软雅黑" panose="020B0503020204020204" pitchFamily="34" charset="-122"/>
              </a:rPr>
              <a:t>說</a:t>
            </a:r>
            <a:r>
              <a:rPr lang="zh-CN" altLang="en-US" sz="4000" b="1" dirty="0">
                <a:solidFill>
                  <a:srgbClr val="FFFF00"/>
                </a:solidFill>
                <a:latin typeface="微软雅黑" panose="020B0503020204020204" pitchFamily="34" charset="-122"/>
                <a:ea typeface="微软雅黑" panose="020B0503020204020204" pitchFamily="34" charset="-122"/>
              </a:rPr>
              <a:t>：</a:t>
            </a:r>
            <a:r>
              <a:rPr lang="zh-CN" altLang="en-US" sz="4000" b="1" dirty="0" smtClean="0">
                <a:solidFill>
                  <a:schemeClr val="bg1"/>
                </a:solidFill>
                <a:latin typeface="微软雅黑" panose="020B0503020204020204" pitchFamily="34" charset="-122"/>
                <a:ea typeface="微软雅黑" panose="020B0503020204020204" pitchFamily="34" charset="-122"/>
              </a:rPr>
              <a:t>讚</a:t>
            </a:r>
            <a:r>
              <a:rPr lang="zh-CN" altLang="en-US" sz="4000" b="1" dirty="0">
                <a:solidFill>
                  <a:schemeClr val="bg1"/>
                </a:solidFill>
                <a:latin typeface="微软雅黑" panose="020B0503020204020204" pitchFamily="34" charset="-122"/>
                <a:ea typeface="微软雅黑" panose="020B0503020204020204" pitchFamily="34" charset="-122"/>
              </a:rPr>
              <a:t>美時要</a:t>
            </a:r>
            <a:r>
              <a:rPr lang="zh-CN" altLang="en-US" sz="4000" b="1" dirty="0" smtClean="0">
                <a:solidFill>
                  <a:schemeClr val="bg1"/>
                </a:solidFill>
                <a:latin typeface="微软雅黑" panose="020B0503020204020204" pitchFamily="34" charset="-122"/>
                <a:ea typeface="微软雅黑" panose="020B0503020204020204" pitchFamily="34" charset="-122"/>
              </a:rPr>
              <a:t>說、感</a:t>
            </a:r>
            <a:r>
              <a:rPr lang="zh-CN" altLang="en-US" sz="4000" b="1" dirty="0">
                <a:solidFill>
                  <a:schemeClr val="bg1"/>
                </a:solidFill>
                <a:latin typeface="微软雅黑" panose="020B0503020204020204" pitchFamily="34" charset="-122"/>
                <a:ea typeface="微软雅黑" panose="020B0503020204020204" pitchFamily="34" charset="-122"/>
              </a:rPr>
              <a:t>謝時要</a:t>
            </a:r>
            <a:r>
              <a:rPr lang="zh-CN" altLang="en-US" sz="4000" b="1" dirty="0" smtClean="0">
                <a:solidFill>
                  <a:schemeClr val="bg1"/>
                </a:solidFill>
                <a:latin typeface="微软雅黑" panose="020B0503020204020204" pitchFamily="34" charset="-122"/>
                <a:ea typeface="微软雅黑" panose="020B0503020204020204" pitchFamily="34" charset="-122"/>
              </a:rPr>
              <a:t>說、對</a:t>
            </a:r>
            <a:r>
              <a:rPr lang="zh-CN" altLang="en-US" sz="4000" b="1" dirty="0">
                <a:solidFill>
                  <a:schemeClr val="bg1"/>
                </a:solidFill>
                <a:latin typeface="微软雅黑" panose="020B0503020204020204" pitchFamily="34" charset="-122"/>
                <a:ea typeface="微软雅黑" panose="020B0503020204020204" pitchFamily="34" charset="-122"/>
              </a:rPr>
              <a:t>不起時要</a:t>
            </a:r>
            <a:r>
              <a:rPr lang="zh-CN" altLang="en-US" sz="4000" b="1" dirty="0" smtClean="0">
                <a:solidFill>
                  <a:schemeClr val="bg1"/>
                </a:solidFill>
                <a:latin typeface="微软雅黑" panose="020B0503020204020204" pitchFamily="34" charset="-122"/>
                <a:ea typeface="微软雅黑" panose="020B0503020204020204" pitchFamily="34" charset="-122"/>
              </a:rPr>
              <a:t>說。</a:t>
            </a:r>
            <a:r>
              <a:rPr lang="en-US" sz="4000" b="1" dirty="0">
                <a:solidFill>
                  <a:schemeClr val="bg1"/>
                </a:solidFill>
                <a:latin typeface="微软雅黑" panose="020B0503020204020204" pitchFamily="34" charset="-122"/>
                <a:ea typeface="微软雅黑" panose="020B0503020204020204" pitchFamily="34" charset="-122"/>
              </a:rPr>
              <a:t/>
            </a:r>
            <a:br>
              <a:rPr lang="en-US" sz="4000" b="1" dirty="0">
                <a:solidFill>
                  <a:schemeClr val="bg1"/>
                </a:solidFill>
                <a:latin typeface="微软雅黑" panose="020B0503020204020204" pitchFamily="34" charset="-122"/>
                <a:ea typeface="微软雅黑" panose="020B0503020204020204" pitchFamily="34" charset="-122"/>
              </a:rPr>
            </a:br>
            <a:r>
              <a:rPr lang="en-US" sz="4000" b="1" dirty="0" smtClean="0">
                <a:solidFill>
                  <a:srgbClr val="FFFF00"/>
                </a:solidFill>
                <a:latin typeface="微软雅黑" panose="020B0503020204020204" pitchFamily="34" charset="-122"/>
                <a:ea typeface="微软雅黑" panose="020B0503020204020204" pitchFamily="34" charset="-122"/>
              </a:rPr>
              <a:t>(2) </a:t>
            </a:r>
            <a:r>
              <a:rPr lang="zh-CN" altLang="en-US" sz="4000" b="1" dirty="0" smtClean="0">
                <a:solidFill>
                  <a:srgbClr val="FFFF00"/>
                </a:solidFill>
                <a:latin typeface="微软雅黑" panose="020B0503020204020204" pitchFamily="34" charset="-122"/>
                <a:ea typeface="微软雅黑" panose="020B0503020204020204" pitchFamily="34" charset="-122"/>
              </a:rPr>
              <a:t>三</a:t>
            </a:r>
            <a:r>
              <a:rPr lang="zh-CN" altLang="en-US" sz="4000" b="1" dirty="0">
                <a:solidFill>
                  <a:srgbClr val="FFFF00"/>
                </a:solidFill>
                <a:latin typeface="微软雅黑" panose="020B0503020204020204" pitchFamily="34" charset="-122"/>
                <a:ea typeface="微软雅黑" panose="020B0503020204020204" pitchFamily="34" charset="-122"/>
              </a:rPr>
              <a:t>不</a:t>
            </a:r>
            <a:r>
              <a:rPr lang="zh-CN" altLang="en-US" sz="4000" b="1" dirty="0" smtClean="0">
                <a:solidFill>
                  <a:srgbClr val="FFFF00"/>
                </a:solidFill>
                <a:latin typeface="微软雅黑" panose="020B0503020204020204" pitchFamily="34" charset="-122"/>
                <a:ea typeface="微软雅黑" panose="020B0503020204020204" pitchFamily="34" charset="-122"/>
              </a:rPr>
              <a:t>說：</a:t>
            </a:r>
            <a:r>
              <a:rPr lang="zh-CN" altLang="en-US" sz="4000" b="1" dirty="0" smtClean="0">
                <a:solidFill>
                  <a:schemeClr val="bg1"/>
                </a:solidFill>
                <a:latin typeface="微软雅黑" panose="020B0503020204020204" pitchFamily="34" charset="-122"/>
                <a:ea typeface="微软雅黑" panose="020B0503020204020204" pitchFamily="34" charset="-122"/>
              </a:rPr>
              <a:t>生</a:t>
            </a:r>
            <a:r>
              <a:rPr lang="zh-CN" altLang="en-US" sz="4000" b="1" dirty="0">
                <a:solidFill>
                  <a:schemeClr val="bg1"/>
                </a:solidFill>
                <a:latin typeface="微软雅黑" panose="020B0503020204020204" pitchFamily="34" charset="-122"/>
                <a:ea typeface="微软雅黑" panose="020B0503020204020204" pitchFamily="34" charset="-122"/>
              </a:rPr>
              <a:t>氣時不</a:t>
            </a:r>
            <a:r>
              <a:rPr lang="zh-CN" altLang="en-US" sz="4000" b="1" dirty="0" smtClean="0">
                <a:solidFill>
                  <a:schemeClr val="bg1"/>
                </a:solidFill>
                <a:latin typeface="微软雅黑" panose="020B0503020204020204" pitchFamily="34" charset="-122"/>
                <a:ea typeface="微软雅黑" panose="020B0503020204020204" pitchFamily="34" charset="-122"/>
              </a:rPr>
              <a:t>說</a:t>
            </a:r>
            <a:r>
              <a:rPr lang="zh-CN" altLang="en-US" sz="4000" b="1" dirty="0">
                <a:solidFill>
                  <a:schemeClr val="bg1"/>
                </a:solidFill>
                <a:latin typeface="微软雅黑" panose="020B0503020204020204" pitchFamily="34" charset="-122"/>
                <a:ea typeface="微软雅黑" panose="020B0503020204020204" pitchFamily="34" charset="-122"/>
              </a:rPr>
              <a:t>、</a:t>
            </a:r>
            <a:r>
              <a:rPr lang="zh-CN" altLang="en-US" sz="4000" b="1" dirty="0" smtClean="0">
                <a:solidFill>
                  <a:schemeClr val="bg1"/>
                </a:solidFill>
                <a:latin typeface="微软雅黑" panose="020B0503020204020204" pitchFamily="34" charset="-122"/>
                <a:ea typeface="微软雅黑" panose="020B0503020204020204" pitchFamily="34" charset="-122"/>
              </a:rPr>
              <a:t>沒</a:t>
            </a:r>
            <a:r>
              <a:rPr lang="zh-CN" altLang="en-US" sz="4000" b="1" dirty="0">
                <a:solidFill>
                  <a:schemeClr val="bg1"/>
                </a:solidFill>
                <a:latin typeface="微软雅黑" panose="020B0503020204020204" pitchFamily="34" charset="-122"/>
                <a:ea typeface="微软雅黑" panose="020B0503020204020204" pitchFamily="34" charset="-122"/>
              </a:rPr>
              <a:t>有準備時不說</a:t>
            </a:r>
            <a:r>
              <a:rPr lang="en-US" sz="4000" b="1" dirty="0">
                <a:solidFill>
                  <a:schemeClr val="bg1"/>
                </a:solidFill>
                <a:latin typeface="微软雅黑" panose="020B0503020204020204" pitchFamily="34" charset="-122"/>
                <a:ea typeface="微软雅黑" panose="020B0503020204020204" pitchFamily="34" charset="-122"/>
              </a:rPr>
              <a:t> </a:t>
            </a:r>
            <a:r>
              <a:rPr lang="zh-CN" altLang="en-US" sz="4000" b="1" dirty="0">
                <a:solidFill>
                  <a:schemeClr val="bg1"/>
                </a:solidFill>
                <a:latin typeface="微软雅黑" panose="020B0503020204020204" pitchFamily="34" charset="-122"/>
                <a:ea typeface="微软雅黑" panose="020B0503020204020204" pitchFamily="34" charset="-122"/>
              </a:rPr>
              <a:t>、</a:t>
            </a:r>
            <a:r>
              <a:rPr lang="zh-CN" altLang="en-US" sz="4000" b="1" dirty="0" smtClean="0">
                <a:solidFill>
                  <a:schemeClr val="bg1"/>
                </a:solidFill>
                <a:latin typeface="微软雅黑" panose="020B0503020204020204" pitchFamily="34" charset="-122"/>
                <a:ea typeface="微软雅黑" panose="020B0503020204020204" pitchFamily="34" charset="-122"/>
              </a:rPr>
              <a:t>未</a:t>
            </a:r>
            <a:r>
              <a:rPr lang="zh-CN" altLang="en-US" sz="4000" b="1" dirty="0">
                <a:solidFill>
                  <a:schemeClr val="bg1"/>
                </a:solidFill>
                <a:latin typeface="微软雅黑" panose="020B0503020204020204" pitchFamily="34" charset="-122"/>
                <a:ea typeface="微软雅黑" panose="020B0503020204020204" pitchFamily="34" charset="-122"/>
              </a:rPr>
              <a:t>瞭解時不</a:t>
            </a:r>
            <a:r>
              <a:rPr lang="zh-CN" altLang="en-US" sz="4000" b="1" dirty="0" smtClean="0">
                <a:solidFill>
                  <a:schemeClr val="bg1"/>
                </a:solidFill>
                <a:latin typeface="微软雅黑" panose="020B0503020204020204" pitchFamily="34" charset="-122"/>
                <a:ea typeface="微软雅黑" panose="020B0503020204020204" pitchFamily="34" charset="-122"/>
              </a:rPr>
              <a:t>說</a:t>
            </a:r>
            <a:r>
              <a:rPr lang="zh-CN" altLang="en-US" sz="4000" b="1" dirty="0">
                <a:solidFill>
                  <a:schemeClr val="bg1"/>
                </a:solidFill>
                <a:latin typeface="微软雅黑" panose="020B0503020204020204" pitchFamily="34" charset="-122"/>
                <a:ea typeface="微软雅黑" panose="020B0503020204020204" pitchFamily="34" charset="-122"/>
              </a:rPr>
              <a:t>。</a:t>
            </a:r>
            <a:endParaRPr lang="en-US" sz="4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648753132"/>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260"/>
        </a:solidFill>
        <a:effectLst/>
      </p:bgPr>
    </p:bg>
    <p:spTree>
      <p:nvGrpSpPr>
        <p:cNvPr id="1" name=""/>
        <p:cNvGrpSpPr/>
        <p:nvPr/>
      </p:nvGrpSpPr>
      <p:grpSpPr>
        <a:xfrm>
          <a:off x="0" y="0"/>
          <a:ext cx="0" cy="0"/>
          <a:chOff x="0" y="0"/>
          <a:chExt cx="0" cy="0"/>
        </a:xfrm>
      </p:grpSpPr>
      <p:pic>
        <p:nvPicPr>
          <p:cNvPr id="28674" name="Picture 2" descr="C:\Users\user\Desktop\图\HD\溝通-親人間\4000MILES_138_Prin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371600"/>
            <a:ext cx="7772400" cy="5334000"/>
          </a:xfrm>
          <a:prstGeom prst="hexagon">
            <a:avLst/>
          </a:prstGeom>
          <a:noFill/>
          <a:ln w="88900">
            <a:solidFill>
              <a:srgbClr val="00FFFF"/>
            </a:solidFill>
            <a:prstDash val="sysDot"/>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0" y="152400"/>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en-US" altLang="zh-CN" sz="6200" b="1" dirty="0" smtClean="0">
                <a:solidFill>
                  <a:srgbClr val="FFFF00"/>
                </a:solidFill>
                <a:latin typeface="微软雅黑" panose="020B0503020204020204" pitchFamily="34" charset="-122"/>
                <a:ea typeface="微软雅黑" panose="020B0503020204020204" pitchFamily="34" charset="-122"/>
              </a:rPr>
              <a:t>3</a:t>
            </a:r>
            <a:r>
              <a:rPr lang="zh-CN" altLang="en-US" sz="6200" b="1" dirty="0" smtClean="0">
                <a:solidFill>
                  <a:srgbClr val="FFFF00"/>
                </a:solidFill>
                <a:latin typeface="微软雅黑" panose="020B0503020204020204" pitchFamily="34" charset="-122"/>
                <a:ea typeface="微软雅黑" panose="020B0503020204020204" pitchFamily="34" charset="-122"/>
              </a:rPr>
              <a:t>）兩代間的事</a:t>
            </a:r>
            <a:r>
              <a:rPr lang="zh-CN" altLang="en-US" sz="6200" b="1" dirty="0" smtClean="0">
                <a:solidFill>
                  <a:schemeClr val="bg1"/>
                </a:solidFill>
                <a:latin typeface="微软雅黑" panose="020B0503020204020204" pitchFamily="34" charset="-122"/>
                <a:ea typeface="微软雅黑" panose="020B0503020204020204" pitchFamily="34" charset="-122"/>
              </a:rPr>
              <a:t>慢慢講</a:t>
            </a:r>
            <a:endParaRPr lang="en-US" sz="6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002447610"/>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458200" cy="2123658"/>
          </a:xfrm>
          <a:prstGeom prst="rect">
            <a:avLst/>
          </a:prstGeom>
          <a:noFill/>
          <a:ln w="50800" cmpd="dbl">
            <a:solidFill>
              <a:srgbClr val="FF6600"/>
            </a:solidFill>
          </a:ln>
        </p:spPr>
        <p:txBody>
          <a:bodyPr wrap="square" rtlCol="0">
            <a:spAutoFit/>
          </a:bodyPr>
          <a:lstStyle/>
          <a:p>
            <a:r>
              <a:rPr lang="zh-TW" altLang="en-US" sz="4400" b="1" dirty="0">
                <a:solidFill>
                  <a:srgbClr val="0000FF"/>
                </a:solidFill>
                <a:latin typeface="微软雅黑" panose="020B0503020204020204" pitchFamily="34" charset="-122"/>
                <a:ea typeface="微软雅黑" panose="020B0503020204020204" pitchFamily="34" charset="-122"/>
              </a:rPr>
              <a:t>「在白髮的人面前，你要站起來；也要尊敬老人，又要敬畏你</a:t>
            </a:r>
            <a:r>
              <a:rPr lang="zh-TW" altLang="en-US" sz="4400" b="1" dirty="0" smtClean="0">
                <a:solidFill>
                  <a:srgbClr val="0000FF"/>
                </a:solidFill>
                <a:latin typeface="微软雅黑" panose="020B0503020204020204" pitchFamily="34" charset="-122"/>
                <a:ea typeface="微软雅黑" panose="020B0503020204020204" pitchFamily="34" charset="-122"/>
              </a:rPr>
              <a:t>的神</a:t>
            </a:r>
            <a:r>
              <a:rPr lang="zh-TW" altLang="en-US" sz="4400" b="1" dirty="0">
                <a:solidFill>
                  <a:srgbClr val="0000FF"/>
                </a:solidFill>
                <a:latin typeface="微软雅黑" panose="020B0503020204020204" pitchFamily="34" charset="-122"/>
                <a:ea typeface="微软雅黑" panose="020B0503020204020204" pitchFamily="34" charset="-122"/>
              </a:rPr>
              <a:t>。我是耶和華。」（利未記</a:t>
            </a:r>
            <a:r>
              <a:rPr lang="en-US" altLang="zh-TW" sz="4400" b="1" dirty="0">
                <a:solidFill>
                  <a:srgbClr val="0000FF"/>
                </a:solidFill>
                <a:latin typeface="微软雅黑" panose="020B0503020204020204" pitchFamily="34" charset="-122"/>
                <a:ea typeface="微软雅黑" panose="020B0503020204020204" pitchFamily="34" charset="-122"/>
              </a:rPr>
              <a:t>19:32</a:t>
            </a:r>
            <a:r>
              <a:rPr lang="zh-TW" altLang="en-US" sz="4400" b="1" dirty="0" smtClean="0">
                <a:solidFill>
                  <a:srgbClr val="0000FF"/>
                </a:solidFill>
                <a:latin typeface="微软雅黑" panose="020B0503020204020204" pitchFamily="34" charset="-122"/>
                <a:ea typeface="微软雅黑" panose="020B0503020204020204" pitchFamily="34" charset="-122"/>
              </a:rPr>
              <a:t>）</a:t>
            </a:r>
            <a:endParaRPr lang="en-US" sz="4400" dirty="0">
              <a:solidFill>
                <a:srgbClr val="006600"/>
              </a:solidFill>
              <a:latin typeface="微软雅黑" panose="020B0503020204020204" pitchFamily="34" charset="-122"/>
              <a:ea typeface="微软雅黑" panose="020B0503020204020204" pitchFamily="34" charset="-122"/>
            </a:endParaRPr>
          </a:p>
        </p:txBody>
      </p:sp>
      <p:pic>
        <p:nvPicPr>
          <p:cNvPr id="7170" name="Picture 2" descr="C:\Users\user\Desktop\图\HD\溝通-親人間\coffee-smile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81373" y="3124200"/>
            <a:ext cx="3453414" cy="33528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C:\Users\user\Desktop\图\HD\溝通-親人間\48812009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1385" y="2971800"/>
            <a:ext cx="2971800" cy="23897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1474746"/>
      </p:ext>
    </p:extLst>
  </p:cSld>
  <p:clrMapOvr>
    <a:masterClrMapping/>
  </p:clrMapOvr>
  <mc:AlternateContent xmlns:mc="http://schemas.openxmlformats.org/markup-compatibility/2006">
    <mc:Choice xmlns:p14="http://schemas.microsoft.com/office/powerpoint/2010/main" xmlns="" Requires="p14">
      <p:transition spd="slow" p14:dur="4000">
        <p:checker/>
      </p:transition>
    </mc:Choice>
    <mc:Fallback>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01200"/>
        </a:solidFill>
        <a:effectLst/>
      </p:bgPr>
    </p:bg>
    <p:spTree>
      <p:nvGrpSpPr>
        <p:cNvPr id="1" name=""/>
        <p:cNvGrpSpPr/>
        <p:nvPr/>
      </p:nvGrpSpPr>
      <p:grpSpPr>
        <a:xfrm>
          <a:off x="0" y="0"/>
          <a:ext cx="0" cy="0"/>
          <a:chOff x="0" y="0"/>
          <a:chExt cx="0" cy="0"/>
        </a:xfrm>
      </p:grpSpPr>
      <p:pic>
        <p:nvPicPr>
          <p:cNvPr id="6146" name="Picture 2" descr="http://www.scr.org/images/default-source/press/13-14season/4000-miles/4000press3.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6790"/>
          <a:stretch/>
        </p:blipFill>
        <p:spPr bwMode="auto">
          <a:xfrm>
            <a:off x="609600" y="2514600"/>
            <a:ext cx="8001000" cy="464820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95525" y="145000"/>
            <a:ext cx="4572000" cy="2677656"/>
          </a:xfrm>
          <a:prstGeom prst="rect">
            <a:avLst/>
          </a:prstGeom>
          <a:noFill/>
          <a:ln w="50800" cmpd="dbl">
            <a:solidFill>
              <a:srgbClr val="FF00FF"/>
            </a:solidFill>
          </a:ln>
        </p:spPr>
        <p:txBody>
          <a:bodyPr wrap="square" rtlCol="0">
            <a:spAutoFit/>
          </a:bodyPr>
          <a:lstStyle/>
          <a:p>
            <a:r>
              <a:rPr lang="zh-CN" altLang="en-US" sz="4000" b="1" dirty="0" smtClean="0">
                <a:solidFill>
                  <a:srgbClr val="FFFF00"/>
                </a:solidFill>
                <a:latin typeface="微软雅黑" panose="020B0503020204020204" pitchFamily="34" charset="-122"/>
                <a:ea typeface="微软雅黑" panose="020B0503020204020204" pitchFamily="34" charset="-122"/>
              </a:rPr>
              <a:t>與長輩溝通要訣：</a:t>
            </a:r>
            <a:endParaRPr lang="en-US" altLang="zh-CN" sz="4000" b="1" dirty="0" smtClean="0">
              <a:solidFill>
                <a:srgbClr val="FFFF00"/>
              </a:solidFill>
              <a:latin typeface="微软雅黑" panose="020B0503020204020204" pitchFamily="34" charset="-122"/>
              <a:ea typeface="微软雅黑" panose="020B0503020204020204" pitchFamily="34" charset="-122"/>
            </a:endParaRPr>
          </a:p>
          <a:p>
            <a:r>
              <a:rPr lang="zh-CN" altLang="en-US" sz="3200" b="1" dirty="0" smtClean="0">
                <a:solidFill>
                  <a:schemeClr val="bg1"/>
                </a:solidFill>
                <a:latin typeface="微软雅黑" panose="020B0503020204020204" pitchFamily="34" charset="-122"/>
                <a:ea typeface="微软雅黑" panose="020B0503020204020204" pitchFamily="34" charset="-122"/>
              </a:rPr>
              <a:t>（</a:t>
            </a:r>
            <a:r>
              <a:rPr lang="en-US" sz="3200" b="1" dirty="0">
                <a:solidFill>
                  <a:schemeClr val="bg1"/>
                </a:solidFill>
                <a:latin typeface="微软雅黑" panose="020B0503020204020204" pitchFamily="34" charset="-122"/>
                <a:ea typeface="微软雅黑" panose="020B0503020204020204" pitchFamily="34" charset="-122"/>
              </a:rPr>
              <a:t>1</a:t>
            </a:r>
            <a:r>
              <a:rPr lang="zh-CN" altLang="en-US" sz="3200" b="1" dirty="0">
                <a:solidFill>
                  <a:schemeClr val="bg1"/>
                </a:solidFill>
                <a:latin typeface="微软雅黑" panose="020B0503020204020204" pitchFamily="34" charset="-122"/>
                <a:ea typeface="微软雅黑" panose="020B0503020204020204" pitchFamily="34" charset="-122"/>
              </a:rPr>
              <a:t>）發自內心的尊重；</a:t>
            </a:r>
            <a:endParaRPr lang="en-US" sz="3200" dirty="0">
              <a:solidFill>
                <a:schemeClr val="bg1"/>
              </a:solidFill>
              <a:latin typeface="微软雅黑" panose="020B0503020204020204" pitchFamily="34" charset="-122"/>
              <a:ea typeface="微软雅黑" panose="020B0503020204020204" pitchFamily="34" charset="-122"/>
            </a:endParaRPr>
          </a:p>
          <a:p>
            <a:r>
              <a:rPr lang="zh-CN" altLang="en-US" sz="3200" b="1" dirty="0">
                <a:solidFill>
                  <a:schemeClr val="bg1"/>
                </a:solidFill>
                <a:latin typeface="微软雅黑" panose="020B0503020204020204" pitchFamily="34" charset="-122"/>
                <a:ea typeface="微软雅黑" panose="020B0503020204020204" pitchFamily="34" charset="-122"/>
              </a:rPr>
              <a:t>（</a:t>
            </a:r>
            <a:r>
              <a:rPr lang="en-US" sz="3200" b="1" dirty="0">
                <a:solidFill>
                  <a:schemeClr val="bg1"/>
                </a:solidFill>
                <a:latin typeface="微软雅黑" panose="020B0503020204020204" pitchFamily="34" charset="-122"/>
                <a:ea typeface="微软雅黑" panose="020B0503020204020204" pitchFamily="34" charset="-122"/>
              </a:rPr>
              <a:t>2</a:t>
            </a:r>
            <a:r>
              <a:rPr lang="zh-CN" altLang="en-US" sz="3200" b="1" dirty="0">
                <a:solidFill>
                  <a:schemeClr val="bg1"/>
                </a:solidFill>
                <a:latin typeface="微软雅黑" panose="020B0503020204020204" pitchFamily="34" charset="-122"/>
                <a:ea typeface="微软雅黑" panose="020B0503020204020204" pitchFamily="34" charset="-122"/>
              </a:rPr>
              <a:t>）專心致志地聆听；</a:t>
            </a:r>
            <a:endParaRPr lang="en-US" sz="3200" dirty="0">
              <a:solidFill>
                <a:schemeClr val="bg1"/>
              </a:solidFill>
              <a:latin typeface="微软雅黑" panose="020B0503020204020204" pitchFamily="34" charset="-122"/>
              <a:ea typeface="微软雅黑" panose="020B0503020204020204" pitchFamily="34" charset="-122"/>
            </a:endParaRPr>
          </a:p>
          <a:p>
            <a:r>
              <a:rPr lang="zh-CN" altLang="en-US" sz="3200" b="1" dirty="0">
                <a:solidFill>
                  <a:schemeClr val="bg1"/>
                </a:solidFill>
                <a:latin typeface="微软雅黑" panose="020B0503020204020204" pitchFamily="34" charset="-122"/>
                <a:ea typeface="微软雅黑" panose="020B0503020204020204" pitchFamily="34" charset="-122"/>
              </a:rPr>
              <a:t>（</a:t>
            </a:r>
            <a:r>
              <a:rPr lang="en-US"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）語速輕緩地述說；</a:t>
            </a:r>
            <a:endParaRPr lang="en-US" sz="3200" dirty="0">
              <a:solidFill>
                <a:schemeClr val="bg1"/>
              </a:solidFill>
              <a:latin typeface="微软雅黑" panose="020B0503020204020204" pitchFamily="34" charset="-122"/>
              <a:ea typeface="微软雅黑" panose="020B0503020204020204" pitchFamily="34" charset="-122"/>
            </a:endParaRPr>
          </a:p>
          <a:p>
            <a:r>
              <a:rPr lang="zh-CN" altLang="en-US" sz="3200" b="1" dirty="0">
                <a:solidFill>
                  <a:schemeClr val="bg1"/>
                </a:solidFill>
                <a:latin typeface="微软雅黑" panose="020B0503020204020204" pitchFamily="34" charset="-122"/>
                <a:ea typeface="微软雅黑" panose="020B0503020204020204" pitchFamily="34" charset="-122"/>
              </a:rPr>
              <a:t>（</a:t>
            </a:r>
            <a:r>
              <a:rPr lang="en-US"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）曉之以理地說服</a:t>
            </a:r>
            <a:r>
              <a:rPr lang="zh-CN" altLang="en-US" sz="3200" b="1" dirty="0" smtClean="0">
                <a:solidFill>
                  <a:schemeClr val="bg1"/>
                </a:solidFill>
                <a:latin typeface="微软雅黑" panose="020B0503020204020204" pitchFamily="34" charset="-122"/>
                <a:ea typeface="微软雅黑" panose="020B0503020204020204" pitchFamily="34" charset="-122"/>
              </a:rPr>
              <a:t>。</a:t>
            </a:r>
            <a:endParaRPr lang="en-US"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4240037653"/>
      </p:ext>
    </p:extLst>
  </p:cSld>
  <p:clrMapOvr>
    <a:masterClrMapping/>
  </p:clrMapOvr>
  <mc:AlternateContent xmlns:mc="http://schemas.openxmlformats.org/markup-compatibility/2006">
    <mc:Choice xmlns:p14="http://schemas.microsoft.com/office/powerpoint/2010/main" xmlns="" Requires="p14">
      <p:transition spd="slow" p14:dur="4000">
        <p14:ripp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50082"/>
        </a:solidFill>
        <a:effectLst/>
      </p:bgPr>
    </p:bg>
    <p:spTree>
      <p:nvGrpSpPr>
        <p:cNvPr id="1" name=""/>
        <p:cNvGrpSpPr/>
        <p:nvPr/>
      </p:nvGrpSpPr>
      <p:grpSpPr>
        <a:xfrm>
          <a:off x="0" y="0"/>
          <a:ext cx="0" cy="0"/>
          <a:chOff x="0" y="0"/>
          <a:chExt cx="0" cy="0"/>
        </a:xfrm>
      </p:grpSpPr>
      <p:pic>
        <p:nvPicPr>
          <p:cNvPr id="2" name="Picture 2" descr="http://i.ytimg.com/vi/nCFRoILS1jY/maxresdefaul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676400"/>
            <a:ext cx="7848600" cy="4838700"/>
          </a:xfrm>
          <a:prstGeom prst="rect">
            <a:avLst/>
          </a:prstGeom>
          <a:noFill/>
          <a:ln w="88900">
            <a:solidFill>
              <a:srgbClr val="FF00FF"/>
            </a:solidFill>
            <a:prstDash val="sysDot"/>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68676" y="261891"/>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en-US" altLang="zh-CN" sz="6200" b="1" dirty="0" smtClean="0">
                <a:solidFill>
                  <a:srgbClr val="FFFF00"/>
                </a:solidFill>
                <a:latin typeface="微软雅黑" panose="020B0503020204020204" pitchFamily="34" charset="-122"/>
                <a:ea typeface="微软雅黑" panose="020B0503020204020204" pitchFamily="34" charset="-122"/>
              </a:rPr>
              <a:t>4</a:t>
            </a:r>
            <a:r>
              <a:rPr lang="zh-CN" altLang="en-US" sz="6200" b="1" smtClean="0">
                <a:solidFill>
                  <a:srgbClr val="FFFF00"/>
                </a:solidFill>
                <a:latin typeface="微软雅黑" panose="020B0503020204020204" pitchFamily="34" charset="-122"/>
                <a:ea typeface="微软雅黑" panose="020B0503020204020204" pitchFamily="34" charset="-122"/>
              </a:rPr>
              <a:t>）親友間的事</a:t>
            </a:r>
            <a:r>
              <a:rPr lang="zh-CN" altLang="en-US" sz="6200" b="1" smtClean="0">
                <a:solidFill>
                  <a:schemeClr val="bg1"/>
                </a:solidFill>
                <a:latin typeface="微软雅黑" panose="020B0503020204020204" pitchFamily="34" charset="-122"/>
                <a:ea typeface="微软雅黑" panose="020B0503020204020204" pitchFamily="34" charset="-122"/>
              </a:rPr>
              <a:t>淡淡講</a:t>
            </a:r>
            <a:endParaRPr lang="en-US" sz="6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179762328"/>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48"/>
        </a:solidFill>
        <a:effectLst/>
      </p:bgPr>
    </p:bg>
    <p:spTree>
      <p:nvGrpSpPr>
        <p:cNvPr id="1" name=""/>
        <p:cNvGrpSpPr/>
        <p:nvPr/>
      </p:nvGrpSpPr>
      <p:grpSpPr>
        <a:xfrm>
          <a:off x="0" y="0"/>
          <a:ext cx="0" cy="0"/>
          <a:chOff x="0" y="0"/>
          <a:chExt cx="0" cy="0"/>
        </a:xfrm>
      </p:grpSpPr>
      <p:pic>
        <p:nvPicPr>
          <p:cNvPr id="3" name="Picture 4" descr="https://shakescaricature.files.wordpress.com/2012/07/family-caricature-headbod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447800"/>
            <a:ext cx="7772400" cy="5028554"/>
          </a:xfrm>
          <a:prstGeom prst="flowChartTerminator">
            <a:avLst/>
          </a:prstGeom>
          <a:noFill/>
          <a:ln w="88900" cmpd="tri">
            <a:solidFill>
              <a:srgbClr val="FF00FF"/>
            </a:solidFill>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52400" y="304800"/>
            <a:ext cx="8839200" cy="892552"/>
          </a:xfrm>
          <a:prstGeom prst="rect">
            <a:avLst/>
          </a:prstGeom>
          <a:noFill/>
          <a:effectLst>
            <a:outerShdw dist="38100" dir="5400000" algn="ctr" rotWithShape="0">
              <a:srgbClr val="FF00FF"/>
            </a:outerShdw>
          </a:effectLst>
        </p:spPr>
        <p:txBody>
          <a:bodyPr wrap="square" rtlCol="0">
            <a:spAutoFit/>
          </a:bodyPr>
          <a:lstStyle/>
          <a:p>
            <a:r>
              <a:rPr lang="zh-CN" altLang="en-US" sz="5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软雅黑" panose="020B0503020204020204" pitchFamily="34" charset="-122"/>
                <a:ea typeface="微软雅黑" panose="020B0503020204020204" pitchFamily="34" charset="-122"/>
              </a:rPr>
              <a:t>（一）家庭溝通的技巧和智慧</a:t>
            </a:r>
            <a:endParaRPr lang="en-US" sz="5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538921189"/>
      </p:ext>
    </p:extLst>
  </p:cSld>
  <p:clrMapOvr>
    <a:masterClrMapping/>
  </p:clrMapOvr>
  <mc:AlternateContent xmlns:mc="http://schemas.openxmlformats.org/markup-compatibility/2006">
    <mc:Choice xmlns:p14="http://schemas.microsoft.com/office/powerpoint/2010/main" xmlns="" Requires="p14">
      <p:transition spd="slow" p14:dur="4000">
        <p14:doors dir="ver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610600" cy="1938992"/>
          </a:xfrm>
          <a:prstGeom prst="rect">
            <a:avLst/>
          </a:prstGeom>
          <a:noFill/>
          <a:ln w="50800" cmpd="dbl">
            <a:solidFill>
              <a:srgbClr val="FF00FF"/>
            </a:solidFill>
          </a:ln>
        </p:spPr>
        <p:txBody>
          <a:bodyPr wrap="square" rtlCol="0">
            <a:spAutoFit/>
          </a:bodyPr>
          <a:lstStyle/>
          <a:p>
            <a:r>
              <a:rPr lang="zh-TW" altLang="en-US" sz="4000" b="1" dirty="0">
                <a:solidFill>
                  <a:srgbClr val="0000FF"/>
                </a:solidFill>
                <a:latin typeface="微软雅黑" panose="020B0503020204020204" pitchFamily="34" charset="-122"/>
                <a:ea typeface="微软雅黑" panose="020B0503020204020204" pitchFamily="34" charset="-122"/>
              </a:rPr>
              <a:t>原來我們在許多事上都有過失；若有人在話語上沒有過失，他就是完全人，也能勒住自己的全身</a:t>
            </a:r>
            <a:r>
              <a:rPr lang="zh-TW" altLang="en-US" sz="4000" b="1" dirty="0" smtClean="0">
                <a:solidFill>
                  <a:srgbClr val="0000FF"/>
                </a:solidFill>
                <a:latin typeface="微软雅黑" panose="020B0503020204020204" pitchFamily="34" charset="-122"/>
                <a:ea typeface="微软雅黑" panose="020B0503020204020204" pitchFamily="34" charset="-122"/>
              </a:rPr>
              <a:t>。（</a:t>
            </a:r>
            <a:r>
              <a:rPr lang="zh-CN" altLang="en-US" sz="4000" b="1" dirty="0">
                <a:solidFill>
                  <a:srgbClr val="0000FF"/>
                </a:solidFill>
                <a:latin typeface="微软雅黑" panose="020B0503020204020204" pitchFamily="34" charset="-122"/>
                <a:ea typeface="微软雅黑" panose="020B0503020204020204" pitchFamily="34" charset="-122"/>
              </a:rPr>
              <a:t>雅各書</a:t>
            </a:r>
            <a:r>
              <a:rPr lang="en-US" altLang="zh-TW" sz="4000" b="1" dirty="0" smtClean="0">
                <a:solidFill>
                  <a:srgbClr val="0000FF"/>
                </a:solidFill>
                <a:latin typeface="微软雅黑" panose="020B0503020204020204" pitchFamily="34" charset="-122"/>
                <a:ea typeface="微软雅黑" panose="020B0503020204020204" pitchFamily="34" charset="-122"/>
              </a:rPr>
              <a:t>3:2</a:t>
            </a:r>
            <a:r>
              <a:rPr lang="zh-TW" altLang="en-US" sz="4000" b="1" dirty="0" smtClean="0">
                <a:solidFill>
                  <a:srgbClr val="0000FF"/>
                </a:solidFill>
                <a:latin typeface="微软雅黑" panose="020B0503020204020204" pitchFamily="34" charset="-122"/>
                <a:ea typeface="微软雅黑" panose="020B0503020204020204" pitchFamily="34" charset="-122"/>
              </a:rPr>
              <a:t>）</a:t>
            </a:r>
            <a:r>
              <a:rPr lang="zh-TW" altLang="en-US" sz="4000" b="1" dirty="0" smtClean="0">
                <a:solidFill>
                  <a:srgbClr val="006600"/>
                </a:solidFill>
                <a:latin typeface="微软雅黑" panose="020B0503020204020204" pitchFamily="34" charset="-122"/>
                <a:ea typeface="微软雅黑" panose="020B0503020204020204" pitchFamily="34" charset="-122"/>
              </a:rPr>
              <a:t> </a:t>
            </a:r>
            <a:endParaRPr lang="en-US" sz="4000" dirty="0">
              <a:solidFill>
                <a:srgbClr val="006600"/>
              </a:solidFill>
              <a:latin typeface="微软雅黑" panose="020B0503020204020204" pitchFamily="34" charset="-122"/>
              <a:ea typeface="微软雅黑" panose="020B0503020204020204" pitchFamily="34" charset="-122"/>
            </a:endParaRPr>
          </a:p>
        </p:txBody>
      </p:sp>
      <p:pic>
        <p:nvPicPr>
          <p:cNvPr id="8194" name="Picture 2" descr="C:\Users\user\Desktop\图\HD\溝通-親人間\321e5bbe906029e9c7970e840675be1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3600" y="3505200"/>
            <a:ext cx="2508942" cy="24003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C:\Users\user\Desktop\图\HD\溝通-親人間\b6595be946a63cbd8be956cf75fea16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3565309"/>
            <a:ext cx="2491926" cy="25527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descr="C:\Users\user\Desktop\图\HD\溝通-親人間\pretty-clip-art-clipart-pretty-girl-smiley-emoticon-512x512-8c3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600" y="2505722"/>
            <a:ext cx="2491926" cy="2476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1474746"/>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64"/>
        </a:solidFill>
        <a:effectLst/>
      </p:bgPr>
    </p:bg>
    <p:spTree>
      <p:nvGrpSpPr>
        <p:cNvPr id="1" name=""/>
        <p:cNvGrpSpPr/>
        <p:nvPr/>
      </p:nvGrpSpPr>
      <p:grpSpPr>
        <a:xfrm>
          <a:off x="0" y="0"/>
          <a:ext cx="0" cy="0"/>
          <a:chOff x="0" y="0"/>
          <a:chExt cx="0" cy="0"/>
        </a:xfrm>
      </p:grpSpPr>
      <p:sp>
        <p:nvSpPr>
          <p:cNvPr id="2" name="TextBox 1"/>
          <p:cNvSpPr txBox="1"/>
          <p:nvPr/>
        </p:nvSpPr>
        <p:spPr>
          <a:xfrm>
            <a:off x="500062" y="258355"/>
            <a:ext cx="8229600" cy="861774"/>
          </a:xfrm>
          <a:prstGeom prst="rect">
            <a:avLst/>
          </a:prstGeom>
          <a:noFill/>
          <a:ln w="50800" cmpd="dbl">
            <a:solidFill>
              <a:srgbClr val="FF0000"/>
            </a:solidFill>
          </a:ln>
        </p:spPr>
        <p:txBody>
          <a:bodyPr wrap="square" rtlCol="0">
            <a:spAutoFit/>
          </a:bodyPr>
          <a:lstStyle/>
          <a:p>
            <a:pPr algn="ctr"/>
            <a:r>
              <a:rPr lang="en-US" altLang="zh-CN" sz="5000" b="1" dirty="0" smtClean="0">
                <a:solidFill>
                  <a:srgbClr val="FFFF00"/>
                </a:solidFill>
                <a:latin typeface="微软雅黑" panose="020B0503020204020204" pitchFamily="34" charset="-122"/>
                <a:ea typeface="微软雅黑" panose="020B0503020204020204" pitchFamily="34" charset="-122"/>
              </a:rPr>
              <a:t>『</a:t>
            </a:r>
            <a:r>
              <a:rPr lang="zh-CN" altLang="en-US" sz="5000" b="1" dirty="0">
                <a:solidFill>
                  <a:srgbClr val="FFFF00"/>
                </a:solidFill>
                <a:latin typeface="微软雅黑" panose="020B0503020204020204" pitchFamily="34" charset="-122"/>
                <a:ea typeface="微软雅黑" panose="020B0503020204020204" pitchFamily="34" charset="-122"/>
              </a:rPr>
              <a:t>田園日日去，親戚淡淡走</a:t>
            </a:r>
            <a:r>
              <a:rPr lang="en-US" altLang="zh-CN" sz="5000" b="1" dirty="0">
                <a:solidFill>
                  <a:srgbClr val="FFFF00"/>
                </a:solidFill>
                <a:latin typeface="微软雅黑" panose="020B0503020204020204" pitchFamily="34" charset="-122"/>
                <a:ea typeface="微软雅黑" panose="020B0503020204020204" pitchFamily="34" charset="-122"/>
              </a:rPr>
              <a:t>』</a:t>
            </a:r>
            <a:endParaRPr lang="en-US" sz="5000" b="1" dirty="0">
              <a:solidFill>
                <a:srgbClr val="FFFF00"/>
              </a:solidFill>
              <a:latin typeface="微软雅黑" panose="020B0503020204020204" pitchFamily="34" charset="-122"/>
              <a:ea typeface="微软雅黑" panose="020B0503020204020204" pitchFamily="34" charset="-122"/>
            </a:endParaRPr>
          </a:p>
        </p:txBody>
      </p:sp>
      <p:pic>
        <p:nvPicPr>
          <p:cNvPr id="14338" name="Picture 2" descr="http://shakescaricature.files.wordpress.com/2014/07/rebecca-use-for-we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9646" y="1076324"/>
            <a:ext cx="7210425" cy="5781676"/>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6886842"/>
      </p:ext>
    </p:extLst>
  </p:cSld>
  <p:clrMapOvr>
    <a:masterClrMapping/>
  </p:clrMapOvr>
  <mc:AlternateContent xmlns:mc="http://schemas.openxmlformats.org/markup-compatibility/2006">
    <mc:Choice xmlns:p14="http://schemas.microsoft.com/office/powerpoint/2010/main" xmlns="" Requires="p14">
      <p:transition spd="slow" p14:dur="4000">
        <p14:flythrough/>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圖片匯集-@@@@@@\夫妻情侶XXXXXX\couple_hand_holding_hear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821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62000" y="152400"/>
            <a:ext cx="8382000" cy="1200329"/>
          </a:xfrm>
          <a:prstGeom prst="rect">
            <a:avLst/>
          </a:prstGeom>
          <a:noFill/>
        </p:spPr>
        <p:txBody>
          <a:bodyPr wrap="square" rtlCol="0">
            <a:spAutoFit/>
          </a:bodyPr>
          <a:lstStyle/>
          <a:p>
            <a:r>
              <a:rPr lang="zh-CN" altLang="en-US" sz="7200" b="1" dirty="0">
                <a:solidFill>
                  <a:srgbClr val="0000FF"/>
                </a:solidFill>
                <a:latin typeface="微软雅黑" panose="020B0503020204020204" pitchFamily="34" charset="-122"/>
                <a:ea typeface="微软雅黑" panose="020B0503020204020204" pitchFamily="34" charset="-122"/>
              </a:rPr>
              <a:t>開口說</a:t>
            </a:r>
            <a:r>
              <a:rPr lang="zh-CN" altLang="en-US" sz="7200" b="1" dirty="0">
                <a:solidFill>
                  <a:srgbClr val="C00000"/>
                </a:solidFill>
                <a:latin typeface="微软雅黑" panose="020B0503020204020204" pitchFamily="34" charset="-122"/>
                <a:ea typeface="微软雅黑" panose="020B0503020204020204" pitchFamily="34" charset="-122"/>
              </a:rPr>
              <a:t>愛</a:t>
            </a:r>
            <a:r>
              <a:rPr lang="en-US" sz="7200" b="1" dirty="0">
                <a:solidFill>
                  <a:srgbClr val="0000FF"/>
                </a:solidFill>
                <a:latin typeface="微软雅黑" panose="020B0503020204020204" pitchFamily="34" charset="-122"/>
                <a:ea typeface="微软雅黑" panose="020B0503020204020204" pitchFamily="34" charset="-122"/>
              </a:rPr>
              <a:t>  </a:t>
            </a:r>
            <a:r>
              <a:rPr lang="zh-CN" altLang="en-US" sz="7200" b="1" dirty="0">
                <a:solidFill>
                  <a:srgbClr val="0000FF"/>
                </a:solidFill>
                <a:latin typeface="微软雅黑" panose="020B0503020204020204" pitchFamily="34" charset="-122"/>
                <a:ea typeface="微软雅黑" panose="020B0503020204020204" pitchFamily="34" charset="-122"/>
              </a:rPr>
              <a:t>用情暖</a:t>
            </a:r>
            <a:r>
              <a:rPr lang="zh-CN" altLang="en-US" sz="7200" b="1" dirty="0">
                <a:solidFill>
                  <a:srgbClr val="C00000"/>
                </a:solidFill>
                <a:latin typeface="微软雅黑" panose="020B0503020204020204" pitchFamily="34" charset="-122"/>
                <a:ea typeface="微软雅黑" panose="020B0503020204020204" pitchFamily="34" charset="-122"/>
              </a:rPr>
              <a:t>心</a:t>
            </a:r>
            <a:endParaRPr lang="en-US" sz="720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4102217417"/>
      </p:ext>
    </p:extLst>
  </p:cSld>
  <p:clrMapOvr>
    <a:masterClrMapping/>
  </p:clrMapOvr>
  <mc:AlternateContent xmlns:mc="http://schemas.openxmlformats.org/markup-compatibility/2006">
    <mc:Choice xmlns:p14="http://schemas.microsoft.com/office/powerpoint/2010/main" xmlns="" Requires="p14">
      <p:transition spd="slow" p14:dur="4000">
        <p14:rippl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圖片匯集-@@@@@@\邊框\blog vday4 copy.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artisticPastelsSmooth/>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81000" y="695325"/>
            <a:ext cx="8229600" cy="830997"/>
          </a:xfrm>
          <a:prstGeom prst="rect">
            <a:avLst/>
          </a:prstGeom>
          <a:solidFill>
            <a:schemeClr val="bg1">
              <a:lumMod val="95000"/>
            </a:schemeClr>
          </a:solidFill>
          <a:ln w="50800" cmpd="dbl">
            <a:solidFill>
              <a:srgbClr val="C00000"/>
            </a:solidFill>
          </a:ln>
        </p:spPr>
        <p:txBody>
          <a:bodyPr wrap="square" rtlCol="0">
            <a:spAutoFit/>
          </a:bodyPr>
          <a:lstStyle/>
          <a:p>
            <a:r>
              <a:rPr lang="zh-CN" altLang="en-US" sz="4800" b="1" dirty="0">
                <a:solidFill>
                  <a:srgbClr val="0000FF"/>
                </a:solidFill>
                <a:latin typeface="微软雅黑" panose="020B0503020204020204" pitchFamily="34" charset="-122"/>
                <a:ea typeface="微软雅黑" panose="020B0503020204020204" pitchFamily="34" charset="-122"/>
              </a:rPr>
              <a:t>（一）家庭溝通的技巧和智</a:t>
            </a:r>
            <a:r>
              <a:rPr lang="zh-CN" altLang="en-US" sz="4800" b="1" dirty="0" smtClean="0">
                <a:solidFill>
                  <a:srgbClr val="0000FF"/>
                </a:solidFill>
                <a:latin typeface="微软雅黑" panose="020B0503020204020204" pitchFamily="34" charset="-122"/>
                <a:ea typeface="微软雅黑" panose="020B0503020204020204" pitchFamily="34" charset="-122"/>
              </a:rPr>
              <a:t>慧</a:t>
            </a:r>
            <a:endParaRPr lang="en-US" sz="4800" dirty="0">
              <a:solidFill>
                <a:srgbClr val="0000FF"/>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2286000" y="2028825"/>
            <a:ext cx="4786312" cy="2185214"/>
          </a:xfrm>
          <a:prstGeom prst="rect">
            <a:avLst/>
          </a:prstGeom>
          <a:solidFill>
            <a:schemeClr val="bg1">
              <a:lumMod val="95000"/>
            </a:schemeClr>
          </a:solidFill>
          <a:ln w="25400">
            <a:solidFill>
              <a:srgbClr val="C00000"/>
            </a:solidFill>
          </a:ln>
        </p:spPr>
        <p:txBody>
          <a:bodyPr wrap="square" rtlCol="0">
            <a:spAutoFit/>
          </a:bodyPr>
          <a:lstStyle/>
          <a:p>
            <a:r>
              <a:rPr lang="zh-CN" altLang="en-US" sz="3400" b="1" dirty="0" smtClean="0">
                <a:solidFill>
                  <a:srgbClr val="0000FF"/>
                </a:solidFill>
                <a:latin typeface="微软雅黑" panose="020B0503020204020204" pitchFamily="34" charset="-122"/>
                <a:ea typeface="微软雅黑" panose="020B0503020204020204" pitchFamily="34" charset="-122"/>
              </a:rPr>
              <a:t>（</a:t>
            </a:r>
            <a:r>
              <a:rPr lang="en-US" sz="3400" b="1" dirty="0">
                <a:solidFill>
                  <a:srgbClr val="0000FF"/>
                </a:solidFill>
                <a:latin typeface="微软雅黑" panose="020B0503020204020204" pitchFamily="34" charset="-122"/>
                <a:ea typeface="微软雅黑" panose="020B0503020204020204" pitchFamily="34" charset="-122"/>
              </a:rPr>
              <a:t>1</a:t>
            </a:r>
            <a:r>
              <a:rPr lang="zh-CN" altLang="en-US" sz="3400" b="1" dirty="0">
                <a:solidFill>
                  <a:srgbClr val="0000FF"/>
                </a:solidFill>
                <a:latin typeface="微软雅黑" panose="020B0503020204020204" pitchFamily="34" charset="-122"/>
                <a:ea typeface="微软雅黑" panose="020B0503020204020204" pitchFamily="34" charset="-122"/>
              </a:rPr>
              <a:t>）造就的美言努力講</a:t>
            </a:r>
            <a:endParaRPr lang="en-US" sz="3400" dirty="0">
              <a:solidFill>
                <a:srgbClr val="0000FF"/>
              </a:solidFill>
              <a:latin typeface="微软雅黑" panose="020B0503020204020204" pitchFamily="34" charset="-122"/>
              <a:ea typeface="微软雅黑" panose="020B0503020204020204" pitchFamily="34" charset="-122"/>
            </a:endParaRPr>
          </a:p>
          <a:p>
            <a:r>
              <a:rPr lang="zh-CN" altLang="en-US" sz="3400" b="1" dirty="0">
                <a:solidFill>
                  <a:srgbClr val="0000FF"/>
                </a:solidFill>
                <a:latin typeface="微软雅黑" panose="020B0503020204020204" pitchFamily="34" charset="-122"/>
                <a:ea typeface="微软雅黑" panose="020B0503020204020204" pitchFamily="34" charset="-122"/>
              </a:rPr>
              <a:t>（</a:t>
            </a:r>
            <a:r>
              <a:rPr lang="en-US" sz="3400" b="1" dirty="0">
                <a:solidFill>
                  <a:srgbClr val="0000FF"/>
                </a:solidFill>
                <a:latin typeface="微软雅黑" panose="020B0503020204020204" pitchFamily="34" charset="-122"/>
                <a:ea typeface="微软雅黑" panose="020B0503020204020204" pitchFamily="34" charset="-122"/>
              </a:rPr>
              <a:t>2</a:t>
            </a:r>
            <a:r>
              <a:rPr lang="zh-CN" altLang="en-US" sz="3400" b="1" dirty="0">
                <a:solidFill>
                  <a:srgbClr val="0000FF"/>
                </a:solidFill>
                <a:latin typeface="微软雅黑" panose="020B0503020204020204" pitchFamily="34" charset="-122"/>
                <a:ea typeface="微软雅黑" panose="020B0503020204020204" pitchFamily="34" charset="-122"/>
              </a:rPr>
              <a:t>）責備的訓言智慧講</a:t>
            </a:r>
            <a:endParaRPr lang="en-US" sz="3400" dirty="0">
              <a:solidFill>
                <a:srgbClr val="0000FF"/>
              </a:solidFill>
              <a:latin typeface="微软雅黑" panose="020B0503020204020204" pitchFamily="34" charset="-122"/>
              <a:ea typeface="微软雅黑" panose="020B0503020204020204" pitchFamily="34" charset="-122"/>
            </a:endParaRPr>
          </a:p>
          <a:p>
            <a:r>
              <a:rPr lang="zh-CN" altLang="en-US" sz="3400" b="1" dirty="0">
                <a:solidFill>
                  <a:srgbClr val="0000FF"/>
                </a:solidFill>
                <a:latin typeface="微软雅黑" panose="020B0503020204020204" pitchFamily="34" charset="-122"/>
                <a:ea typeface="微软雅黑" panose="020B0503020204020204" pitchFamily="34" charset="-122"/>
              </a:rPr>
              <a:t>（</a:t>
            </a:r>
            <a:r>
              <a:rPr lang="en-US" sz="3400" b="1" dirty="0">
                <a:solidFill>
                  <a:srgbClr val="0000FF"/>
                </a:solidFill>
                <a:latin typeface="微软雅黑" panose="020B0503020204020204" pitchFamily="34" charset="-122"/>
                <a:ea typeface="微软雅黑" panose="020B0503020204020204" pitchFamily="34" charset="-122"/>
              </a:rPr>
              <a:t>3</a:t>
            </a:r>
            <a:r>
              <a:rPr lang="zh-CN" altLang="en-US" sz="3400" b="1" dirty="0">
                <a:solidFill>
                  <a:srgbClr val="0000FF"/>
                </a:solidFill>
                <a:latin typeface="微软雅黑" panose="020B0503020204020204" pitchFamily="34" charset="-122"/>
                <a:ea typeface="微软雅黑" panose="020B0503020204020204" pitchFamily="34" charset="-122"/>
              </a:rPr>
              <a:t>）盛怒的快言避免講</a:t>
            </a:r>
            <a:endParaRPr lang="en-US" sz="3400" dirty="0">
              <a:solidFill>
                <a:srgbClr val="0000FF"/>
              </a:solidFill>
              <a:latin typeface="微软雅黑" panose="020B0503020204020204" pitchFamily="34" charset="-122"/>
              <a:ea typeface="微软雅黑" panose="020B0503020204020204" pitchFamily="34" charset="-122"/>
            </a:endParaRPr>
          </a:p>
          <a:p>
            <a:r>
              <a:rPr lang="zh-CN" altLang="en-US" sz="3400" b="1" dirty="0">
                <a:solidFill>
                  <a:srgbClr val="0000FF"/>
                </a:solidFill>
                <a:latin typeface="微软雅黑" panose="020B0503020204020204" pitchFamily="34" charset="-122"/>
                <a:ea typeface="微软雅黑" panose="020B0503020204020204" pitchFamily="34" charset="-122"/>
              </a:rPr>
              <a:t>（</a:t>
            </a:r>
            <a:r>
              <a:rPr lang="en-US" sz="3400" b="1" dirty="0">
                <a:solidFill>
                  <a:srgbClr val="0000FF"/>
                </a:solidFill>
                <a:latin typeface="微软雅黑" panose="020B0503020204020204" pitchFamily="34" charset="-122"/>
                <a:ea typeface="微软雅黑" panose="020B0503020204020204" pitchFamily="34" charset="-122"/>
              </a:rPr>
              <a:t>4</a:t>
            </a:r>
            <a:r>
              <a:rPr lang="zh-CN" altLang="en-US" sz="3400" b="1" dirty="0">
                <a:solidFill>
                  <a:srgbClr val="0000FF"/>
                </a:solidFill>
                <a:latin typeface="微软雅黑" panose="020B0503020204020204" pitchFamily="34" charset="-122"/>
                <a:ea typeface="微软雅黑" panose="020B0503020204020204" pitchFamily="34" charset="-122"/>
              </a:rPr>
              <a:t>）貶損的惡言謝絕</a:t>
            </a:r>
            <a:r>
              <a:rPr lang="zh-CN" altLang="en-US" sz="3400" b="1" dirty="0" smtClean="0">
                <a:solidFill>
                  <a:srgbClr val="0000FF"/>
                </a:solidFill>
                <a:latin typeface="微软雅黑" panose="020B0503020204020204" pitchFamily="34" charset="-122"/>
                <a:ea typeface="微软雅黑" panose="020B0503020204020204" pitchFamily="34" charset="-122"/>
              </a:rPr>
              <a:t>講</a:t>
            </a:r>
            <a:endParaRPr lang="en-US" sz="3400"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27611499"/>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E:\圖片匯集-@@@@@@\邊框\background-1.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artisticPastelsSmooth/>
                    </a14:imgEffect>
                  </a14:imgLayer>
                </a14:imgProps>
              </a:ext>
              <a:ext uri="{28A0092B-C50C-407E-A947-70E740481C1C}">
                <a14:useLocalDpi xmlns:a14="http://schemas.microsoft.com/office/drawing/2010/main" xmlns="" val="0"/>
              </a:ext>
            </a:extLst>
          </a:blip>
          <a:srcRect/>
          <a:stretch>
            <a:fillRect/>
          </a:stretch>
        </p:blipFill>
        <p:spPr bwMode="auto">
          <a:xfrm>
            <a:off x="0" y="-19050"/>
            <a:ext cx="9144000" cy="68770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33400" y="457199"/>
            <a:ext cx="8229600" cy="830997"/>
          </a:xfrm>
          <a:prstGeom prst="rect">
            <a:avLst/>
          </a:prstGeom>
          <a:solidFill>
            <a:schemeClr val="bg1">
              <a:lumMod val="95000"/>
            </a:schemeClr>
          </a:solidFill>
          <a:ln w="50800" cmpd="dbl">
            <a:solidFill>
              <a:srgbClr val="C00000"/>
            </a:solidFill>
          </a:ln>
        </p:spPr>
        <p:txBody>
          <a:bodyPr wrap="square" rtlCol="0">
            <a:spAutoFit/>
          </a:bodyPr>
          <a:lstStyle/>
          <a:p>
            <a:r>
              <a:rPr lang="zh-CN" altLang="en-US" sz="4800" b="1" dirty="0" smtClean="0">
                <a:solidFill>
                  <a:srgbClr val="0000FF"/>
                </a:solidFill>
                <a:latin typeface="微软雅黑" panose="020B0503020204020204" pitchFamily="34" charset="-122"/>
                <a:ea typeface="微软雅黑" panose="020B0503020204020204" pitchFamily="34" charset="-122"/>
              </a:rPr>
              <a:t>（二）</a:t>
            </a:r>
            <a:r>
              <a:rPr lang="zh-CN" altLang="en-US" sz="4800" b="1" dirty="0">
                <a:solidFill>
                  <a:srgbClr val="0000FF"/>
                </a:solidFill>
                <a:latin typeface="微软雅黑" panose="020B0503020204020204" pitchFamily="34" charset="-122"/>
                <a:ea typeface="微软雅黑" panose="020B0503020204020204" pitchFamily="34" charset="-122"/>
              </a:rPr>
              <a:t>家庭溝通</a:t>
            </a:r>
            <a:r>
              <a:rPr lang="zh-CN" altLang="en-US" sz="4800" b="1" dirty="0" smtClean="0">
                <a:solidFill>
                  <a:srgbClr val="0000FF"/>
                </a:solidFill>
                <a:latin typeface="微软雅黑" panose="020B0503020204020204" pitchFamily="34" charset="-122"/>
                <a:ea typeface="微软雅黑" panose="020B0503020204020204" pitchFamily="34" charset="-122"/>
              </a:rPr>
              <a:t>的方式和氛圍</a:t>
            </a:r>
            <a:endParaRPr lang="en-US" sz="4800" dirty="0">
              <a:solidFill>
                <a:srgbClr val="0000FF"/>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1371600" y="1676400"/>
            <a:ext cx="6248400" cy="2800767"/>
          </a:xfrm>
          <a:prstGeom prst="rect">
            <a:avLst/>
          </a:prstGeom>
          <a:solidFill>
            <a:schemeClr val="bg1">
              <a:lumMod val="95000"/>
            </a:schemeClr>
          </a:solidFill>
          <a:ln w="25400">
            <a:solidFill>
              <a:srgbClr val="C00000"/>
            </a:solidFill>
          </a:ln>
        </p:spPr>
        <p:txBody>
          <a:bodyPr wrap="square" rtlCol="0">
            <a:spAutoFit/>
          </a:bodyPr>
          <a:lstStyle/>
          <a:p>
            <a:r>
              <a:rPr lang="zh-CN" altLang="en-US" sz="4400" b="1" dirty="0">
                <a:solidFill>
                  <a:srgbClr val="0000FF"/>
                </a:solidFill>
                <a:latin typeface="微软雅黑" panose="020B0503020204020204" pitchFamily="34" charset="-122"/>
                <a:ea typeface="微软雅黑" panose="020B0503020204020204" pitchFamily="34" charset="-122"/>
              </a:rPr>
              <a:t>（</a:t>
            </a:r>
            <a:r>
              <a:rPr lang="en-US" sz="4400" b="1" dirty="0">
                <a:solidFill>
                  <a:srgbClr val="0000FF"/>
                </a:solidFill>
                <a:latin typeface="微软雅黑" panose="020B0503020204020204" pitchFamily="34" charset="-122"/>
                <a:ea typeface="微软雅黑" panose="020B0503020204020204" pitchFamily="34" charset="-122"/>
              </a:rPr>
              <a:t>1</a:t>
            </a:r>
            <a:r>
              <a:rPr lang="zh-CN" altLang="en-US" sz="4400" b="1" dirty="0">
                <a:solidFill>
                  <a:srgbClr val="0000FF"/>
                </a:solidFill>
                <a:latin typeface="微软雅黑" panose="020B0503020204020204" pitchFamily="34" charset="-122"/>
                <a:ea typeface="微软雅黑" panose="020B0503020204020204" pitchFamily="34" charset="-122"/>
              </a:rPr>
              <a:t>）夫妻間的事悄悄講</a:t>
            </a:r>
            <a:endParaRPr lang="en-US" sz="4400" dirty="0">
              <a:solidFill>
                <a:srgbClr val="0000FF"/>
              </a:solidFill>
              <a:latin typeface="微软雅黑" panose="020B0503020204020204" pitchFamily="34" charset="-122"/>
              <a:ea typeface="微软雅黑" panose="020B0503020204020204" pitchFamily="34" charset="-122"/>
            </a:endParaRPr>
          </a:p>
          <a:p>
            <a:r>
              <a:rPr lang="zh-CN" altLang="en-US" sz="4400" b="1" dirty="0">
                <a:solidFill>
                  <a:srgbClr val="0000FF"/>
                </a:solidFill>
                <a:latin typeface="微软雅黑" panose="020B0503020204020204" pitchFamily="34" charset="-122"/>
                <a:ea typeface="微软雅黑" panose="020B0503020204020204" pitchFamily="34" charset="-122"/>
              </a:rPr>
              <a:t>（</a:t>
            </a:r>
            <a:r>
              <a:rPr lang="en-US" sz="4400" b="1" dirty="0">
                <a:solidFill>
                  <a:srgbClr val="0000FF"/>
                </a:solidFill>
                <a:latin typeface="微软雅黑" panose="020B0503020204020204" pitchFamily="34" charset="-122"/>
                <a:ea typeface="微软雅黑" panose="020B0503020204020204" pitchFamily="34" charset="-122"/>
              </a:rPr>
              <a:t>2</a:t>
            </a:r>
            <a:r>
              <a:rPr lang="zh-CN" altLang="en-US" sz="4400" b="1" dirty="0">
                <a:solidFill>
                  <a:srgbClr val="0000FF"/>
                </a:solidFill>
                <a:latin typeface="微软雅黑" panose="020B0503020204020204" pitchFamily="34" charset="-122"/>
                <a:ea typeface="微软雅黑" panose="020B0503020204020204" pitchFamily="34" charset="-122"/>
              </a:rPr>
              <a:t>）親子間的事好好講</a:t>
            </a:r>
            <a:endParaRPr lang="en-US" sz="4400" dirty="0">
              <a:solidFill>
                <a:srgbClr val="0000FF"/>
              </a:solidFill>
              <a:latin typeface="微软雅黑" panose="020B0503020204020204" pitchFamily="34" charset="-122"/>
              <a:ea typeface="微软雅黑" panose="020B0503020204020204" pitchFamily="34" charset="-122"/>
            </a:endParaRPr>
          </a:p>
          <a:p>
            <a:r>
              <a:rPr lang="zh-CN" altLang="en-US" sz="4400" b="1" dirty="0">
                <a:solidFill>
                  <a:srgbClr val="0000FF"/>
                </a:solidFill>
                <a:latin typeface="微软雅黑" panose="020B0503020204020204" pitchFamily="34" charset="-122"/>
                <a:ea typeface="微软雅黑" panose="020B0503020204020204" pitchFamily="34" charset="-122"/>
              </a:rPr>
              <a:t>（</a:t>
            </a:r>
            <a:r>
              <a:rPr lang="en-US" sz="4400" b="1" dirty="0">
                <a:solidFill>
                  <a:srgbClr val="0000FF"/>
                </a:solidFill>
                <a:latin typeface="微软雅黑" panose="020B0503020204020204" pitchFamily="34" charset="-122"/>
                <a:ea typeface="微软雅黑" panose="020B0503020204020204" pitchFamily="34" charset="-122"/>
              </a:rPr>
              <a:t>3</a:t>
            </a:r>
            <a:r>
              <a:rPr lang="zh-CN" altLang="en-US" sz="4400" b="1" dirty="0">
                <a:solidFill>
                  <a:srgbClr val="0000FF"/>
                </a:solidFill>
                <a:latin typeface="微软雅黑" panose="020B0503020204020204" pitchFamily="34" charset="-122"/>
                <a:ea typeface="微软雅黑" panose="020B0503020204020204" pitchFamily="34" charset="-122"/>
              </a:rPr>
              <a:t>）兩代間的事慢慢講</a:t>
            </a:r>
            <a:endParaRPr lang="en-US" sz="4400" dirty="0">
              <a:solidFill>
                <a:srgbClr val="0000FF"/>
              </a:solidFill>
              <a:latin typeface="微软雅黑" panose="020B0503020204020204" pitchFamily="34" charset="-122"/>
              <a:ea typeface="微软雅黑" panose="020B0503020204020204" pitchFamily="34" charset="-122"/>
            </a:endParaRPr>
          </a:p>
          <a:p>
            <a:r>
              <a:rPr lang="zh-CN" altLang="en-US" sz="4400" b="1" dirty="0">
                <a:solidFill>
                  <a:srgbClr val="0000FF"/>
                </a:solidFill>
                <a:latin typeface="微软雅黑" panose="020B0503020204020204" pitchFamily="34" charset="-122"/>
                <a:ea typeface="微软雅黑" panose="020B0503020204020204" pitchFamily="34" charset="-122"/>
              </a:rPr>
              <a:t>（</a:t>
            </a:r>
            <a:r>
              <a:rPr lang="en-US" sz="4400" b="1" dirty="0">
                <a:solidFill>
                  <a:srgbClr val="0000FF"/>
                </a:solidFill>
                <a:latin typeface="微软雅黑" panose="020B0503020204020204" pitchFamily="34" charset="-122"/>
                <a:ea typeface="微软雅黑" panose="020B0503020204020204" pitchFamily="34" charset="-122"/>
              </a:rPr>
              <a:t>4</a:t>
            </a:r>
            <a:r>
              <a:rPr lang="zh-CN" altLang="en-US" sz="4400" b="1" dirty="0">
                <a:solidFill>
                  <a:srgbClr val="0000FF"/>
                </a:solidFill>
                <a:latin typeface="微软雅黑" panose="020B0503020204020204" pitchFamily="34" charset="-122"/>
                <a:ea typeface="微软雅黑" panose="020B0503020204020204" pitchFamily="34" charset="-122"/>
              </a:rPr>
              <a:t>）親友間的事淡淡講</a:t>
            </a:r>
            <a:endParaRPr lang="en-US" sz="4400"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648753132"/>
      </p:ext>
    </p:extLst>
  </p:cSld>
  <p:clrMapOvr>
    <a:masterClrMapping/>
  </p:clrMapOvr>
  <mc:AlternateContent xmlns:mc="http://schemas.openxmlformats.org/markup-compatibility/2006">
    <mc:Choice xmlns:p14="http://schemas.microsoft.com/office/powerpoint/2010/main" xmlns="" Requires="p14">
      <p:transition spd="slow" p14:dur="4000">
        <p:checker/>
      </p:transition>
    </mc:Choice>
    <mc:Fallback>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F003E"/>
        </a:solidFill>
        <a:effectLst/>
      </p:bgPr>
    </p:bg>
    <p:spTree>
      <p:nvGrpSpPr>
        <p:cNvPr id="1" name=""/>
        <p:cNvGrpSpPr/>
        <p:nvPr/>
      </p:nvGrpSpPr>
      <p:grpSpPr>
        <a:xfrm>
          <a:off x="0" y="0"/>
          <a:ext cx="0" cy="0"/>
          <a:chOff x="0" y="0"/>
          <a:chExt cx="0" cy="0"/>
        </a:xfrm>
      </p:grpSpPr>
      <p:pic>
        <p:nvPicPr>
          <p:cNvPr id="12290" name="Picture 2" descr="http://shakescaricature.files.wordpress.com/2013/03/use-for-web-last-supper.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3876" b="13876"/>
          <a:stretch/>
        </p:blipFill>
        <p:spPr bwMode="auto">
          <a:xfrm>
            <a:off x="533400" y="2133600"/>
            <a:ext cx="8172450" cy="4562475"/>
          </a:xfrm>
          <a:prstGeom prst="roundRect">
            <a:avLst/>
          </a:prstGeom>
          <a:noFill/>
          <a:ln w="88900" cmpd="tri">
            <a:solidFill>
              <a:srgbClr val="FF00FF"/>
            </a:solidFill>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952500" y="228600"/>
            <a:ext cx="7124700" cy="1754326"/>
          </a:xfrm>
          <a:prstGeom prst="rect">
            <a:avLst/>
          </a:prstGeom>
          <a:noFill/>
        </p:spPr>
        <p:txBody>
          <a:bodyPr wrap="squar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   蒙神祝福的人生</a:t>
            </a:r>
            <a:endParaRPr lang="en-US" altLang="zh-CN" sz="54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5400" b="1" dirty="0" smtClean="0">
                <a:solidFill>
                  <a:srgbClr val="FFFF00"/>
                </a:solidFill>
                <a:latin typeface="微软雅黑" panose="020B0503020204020204" pitchFamily="34" charset="-122"/>
                <a:ea typeface="微软雅黑" panose="020B0503020204020204" pitchFamily="34" charset="-122"/>
              </a:rPr>
              <a:t>從好好說話開始</a:t>
            </a:r>
            <a:r>
              <a:rPr lang="en-US" altLang="zh-CN" sz="5400" b="1" dirty="0" smtClean="0">
                <a:solidFill>
                  <a:srgbClr val="FFFF00"/>
                </a:solidFill>
                <a:latin typeface="微软雅黑" panose="020B0503020204020204" pitchFamily="34" charset="-122"/>
                <a:ea typeface="微软雅黑" panose="020B0503020204020204" pitchFamily="34" charset="-122"/>
              </a:rPr>
              <a:t>…..</a:t>
            </a:r>
            <a:endParaRPr lang="en-US" sz="54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477249858"/>
      </p:ext>
    </p:extLst>
  </p:cSld>
  <p:clrMapOvr>
    <a:masterClrMapping/>
  </p:clrMapOvr>
  <mc:AlternateContent xmlns:mc="http://schemas.openxmlformats.org/markup-compatibility/2006">
    <mc:Choice xmlns:p14="http://schemas.microsoft.com/office/powerpoint/2010/main" xmlns="" Requires="p14">
      <p:transition spd="slow" p14:dur="4250">
        <p14:flythrough/>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A007A"/>
        </a:solidFill>
        <a:effectLst/>
      </p:bgPr>
    </p:bg>
    <p:spTree>
      <p:nvGrpSpPr>
        <p:cNvPr id="1" name=""/>
        <p:cNvGrpSpPr/>
        <p:nvPr/>
      </p:nvGrpSpPr>
      <p:grpSpPr>
        <a:xfrm>
          <a:off x="0" y="0"/>
          <a:ext cx="0" cy="0"/>
          <a:chOff x="0" y="0"/>
          <a:chExt cx="0" cy="0"/>
        </a:xfrm>
      </p:grpSpPr>
      <p:pic>
        <p:nvPicPr>
          <p:cNvPr id="2" name="Picture 4" descr="http://www.lifecare.com/wp-content/uploads/2015/04/Don%E2%80%99t-Praise-When-You-Don%E2%80%99t-Mean-I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905000"/>
            <a:ext cx="8382000" cy="4381501"/>
          </a:xfrm>
          <a:prstGeom prst="dodecagon">
            <a:avLst/>
          </a:prstGeom>
          <a:noFill/>
          <a:ln w="76200" cap="sq" cmpd="sng">
            <a:solidFill>
              <a:srgbClr val="00FFFF"/>
            </a:solidFill>
            <a:prstDash val="sysDot"/>
            <a:round/>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0" y="381000"/>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a:solidFill>
                  <a:srgbClr val="FFFF00"/>
                </a:solidFill>
                <a:latin typeface="微软雅黑" panose="020B0503020204020204" pitchFamily="34" charset="-122"/>
                <a:ea typeface="微软雅黑" panose="020B0503020204020204" pitchFamily="34" charset="-122"/>
              </a:rPr>
              <a:t>（</a:t>
            </a:r>
            <a:r>
              <a:rPr lang="en-US" sz="6200" b="1" dirty="0">
                <a:solidFill>
                  <a:srgbClr val="FFFF00"/>
                </a:solidFill>
                <a:latin typeface="微软雅黑" panose="020B0503020204020204" pitchFamily="34" charset="-122"/>
                <a:ea typeface="微软雅黑" panose="020B0503020204020204" pitchFamily="34" charset="-122"/>
              </a:rPr>
              <a:t>1</a:t>
            </a:r>
            <a:r>
              <a:rPr lang="zh-CN" altLang="en-US" sz="6200" b="1" dirty="0">
                <a:solidFill>
                  <a:srgbClr val="FFFF00"/>
                </a:solidFill>
                <a:latin typeface="微软雅黑" panose="020B0503020204020204" pitchFamily="34" charset="-122"/>
                <a:ea typeface="微软雅黑" panose="020B0503020204020204" pitchFamily="34" charset="-122"/>
              </a:rPr>
              <a:t>）造就的美言</a:t>
            </a:r>
            <a:r>
              <a:rPr lang="zh-CN" altLang="en-US" sz="6200" b="1" dirty="0">
                <a:solidFill>
                  <a:schemeClr val="bg1"/>
                </a:solidFill>
                <a:latin typeface="微软雅黑" panose="020B0503020204020204" pitchFamily="34" charset="-122"/>
                <a:ea typeface="微软雅黑" panose="020B0503020204020204" pitchFamily="34" charset="-122"/>
              </a:rPr>
              <a:t>努力</a:t>
            </a:r>
            <a:r>
              <a:rPr lang="zh-CN" altLang="en-US" sz="6200" b="1" dirty="0" smtClean="0">
                <a:solidFill>
                  <a:schemeClr val="bg1"/>
                </a:solidFill>
                <a:latin typeface="微软雅黑" panose="020B0503020204020204" pitchFamily="34" charset="-122"/>
                <a:ea typeface="微软雅黑" panose="020B0503020204020204" pitchFamily="34" charset="-122"/>
              </a:rPr>
              <a:t>講</a:t>
            </a:r>
            <a:endParaRPr lang="en-US" sz="6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096179619"/>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3314" name="Picture 2" descr="C:\Users\user\Desktop\图\HD\溝通-親人間\clipart-girl-talk-smiley-emoticon-512x512-1bdf.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3276600"/>
            <a:ext cx="4876800" cy="29621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86305" y="838200"/>
            <a:ext cx="8610600" cy="2123658"/>
          </a:xfrm>
          <a:prstGeom prst="rect">
            <a:avLst/>
          </a:prstGeom>
          <a:noFill/>
          <a:ln w="50800" cmpd="dbl">
            <a:solidFill>
              <a:srgbClr val="00FF00"/>
            </a:solidFill>
          </a:ln>
        </p:spPr>
        <p:txBody>
          <a:bodyPr wrap="square" rtlCol="0">
            <a:spAutoFit/>
          </a:bodyPr>
          <a:lstStyle/>
          <a:p>
            <a:r>
              <a:rPr lang="en-US" altLang="zh-TW" sz="4400" b="1" dirty="0" smtClean="0">
                <a:solidFill>
                  <a:schemeClr val="bg1"/>
                </a:solidFill>
                <a:latin typeface="微软雅黑" panose="020B0503020204020204" pitchFamily="34" charset="-122"/>
                <a:ea typeface="微软雅黑" panose="020B0503020204020204" pitchFamily="34" charset="-122"/>
              </a:rPr>
              <a:t>『</a:t>
            </a:r>
            <a:r>
              <a:rPr lang="zh-CN" altLang="en-US" sz="4400" b="1" dirty="0" smtClean="0">
                <a:solidFill>
                  <a:schemeClr val="bg1"/>
                </a:solidFill>
                <a:latin typeface="微软雅黑" panose="020B0503020204020204" pitchFamily="34" charset="-122"/>
                <a:ea typeface="微软雅黑" panose="020B0503020204020204" pitchFamily="34" charset="-122"/>
              </a:rPr>
              <a:t>污穢</a:t>
            </a:r>
            <a:r>
              <a:rPr lang="zh-TW" altLang="en-US" sz="4400" b="1" dirty="0" smtClean="0">
                <a:solidFill>
                  <a:schemeClr val="bg1"/>
                </a:solidFill>
                <a:latin typeface="微软雅黑" panose="020B0503020204020204" pitchFamily="34" charset="-122"/>
                <a:ea typeface="微软雅黑" panose="020B0503020204020204" pitchFamily="34" charset="-122"/>
              </a:rPr>
              <a:t>的</a:t>
            </a:r>
            <a:r>
              <a:rPr lang="zh-TW" altLang="en-US" sz="4400" b="1" dirty="0">
                <a:solidFill>
                  <a:schemeClr val="bg1"/>
                </a:solidFill>
                <a:latin typeface="微软雅黑" panose="020B0503020204020204" pitchFamily="34" charset="-122"/>
                <a:ea typeface="微软雅黑" panose="020B0503020204020204" pitchFamily="34" charset="-122"/>
              </a:rPr>
              <a:t>言語，一句不可出口，只要隨事說造就人的好話，叫聽見的人得益處。</a:t>
            </a:r>
            <a:r>
              <a:rPr lang="en-US" altLang="zh-TW" sz="4400" b="1" dirty="0">
                <a:solidFill>
                  <a:schemeClr val="bg1"/>
                </a:solidFill>
                <a:latin typeface="微软雅黑" panose="020B0503020204020204" pitchFamily="34" charset="-122"/>
                <a:ea typeface="微软雅黑" panose="020B0503020204020204" pitchFamily="34" charset="-122"/>
              </a:rPr>
              <a:t>』</a:t>
            </a:r>
            <a:r>
              <a:rPr lang="zh-TW" altLang="en-US" sz="4400" b="1" dirty="0">
                <a:solidFill>
                  <a:schemeClr val="bg1"/>
                </a:solidFill>
                <a:latin typeface="微软雅黑" panose="020B0503020204020204" pitchFamily="34" charset="-122"/>
                <a:ea typeface="微软雅黑" panose="020B0503020204020204" pitchFamily="34" charset="-122"/>
              </a:rPr>
              <a:t>（以弗所書</a:t>
            </a:r>
            <a:r>
              <a:rPr lang="en-US" altLang="zh-TW" sz="4400" b="1" dirty="0" smtClean="0">
                <a:solidFill>
                  <a:schemeClr val="bg1"/>
                </a:solidFill>
                <a:latin typeface="微软雅黑" panose="020B0503020204020204" pitchFamily="34" charset="-122"/>
                <a:ea typeface="微软雅黑" panose="020B0503020204020204" pitchFamily="34" charset="-122"/>
              </a:rPr>
              <a:t>4:29</a:t>
            </a:r>
            <a:r>
              <a:rPr lang="zh-CN" altLang="en-US" sz="4400" b="1" dirty="0" smtClean="0">
                <a:solidFill>
                  <a:schemeClr val="bg1"/>
                </a:solidFill>
                <a:latin typeface="微软雅黑" panose="020B0503020204020204" pitchFamily="34" charset="-122"/>
                <a:ea typeface="微软雅黑" panose="020B0503020204020204" pitchFamily="34" charset="-122"/>
              </a:rPr>
              <a:t>）</a:t>
            </a:r>
            <a:endParaRPr lang="en-US" sz="4400" dirty="0">
              <a:solidFill>
                <a:schemeClr val="bg1"/>
              </a:solidFill>
              <a:latin typeface="微软雅黑" panose="020B0503020204020204" pitchFamily="34" charset="-122"/>
              <a:ea typeface="微软雅黑" panose="020B0503020204020204" pitchFamily="34" charset="-122"/>
            </a:endParaRPr>
          </a:p>
        </p:txBody>
      </p:sp>
      <p:pic>
        <p:nvPicPr>
          <p:cNvPr id="5122" name="Picture 2" descr="C:\Users\user\Desktop\图\HD\溝通-親人間\clipart-no-talk-smiley-emoticon-512x512-4706.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3483745"/>
            <a:ext cx="2520518" cy="2547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1308773"/>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extBox 1"/>
          <p:cNvSpPr txBox="1"/>
          <p:nvPr/>
        </p:nvSpPr>
        <p:spPr>
          <a:xfrm>
            <a:off x="217086" y="304800"/>
            <a:ext cx="8686800" cy="1354217"/>
          </a:xfrm>
          <a:prstGeom prst="rect">
            <a:avLst/>
          </a:prstGeom>
          <a:noFill/>
          <a:ln w="50800" cmpd="dbl">
            <a:solidFill>
              <a:srgbClr val="FF00FF"/>
            </a:solidFill>
          </a:ln>
        </p:spPr>
        <p:txBody>
          <a:bodyPr wrap="square" rtlCol="0">
            <a:spAutoFit/>
          </a:bodyPr>
          <a:lstStyle/>
          <a:p>
            <a:r>
              <a:rPr lang="en-US" altLang="zh-TW" sz="4100" b="1" dirty="0" smtClean="0">
                <a:solidFill>
                  <a:schemeClr val="bg1"/>
                </a:solidFill>
                <a:latin typeface="微软雅黑" panose="020B0503020204020204" pitchFamily="34" charset="-122"/>
                <a:ea typeface="微软雅黑" panose="020B0503020204020204" pitchFamily="34" charset="-122"/>
              </a:rPr>
              <a:t>『</a:t>
            </a:r>
            <a:r>
              <a:rPr lang="zh-CN" altLang="en-US" sz="4100" b="1" dirty="0" smtClean="0">
                <a:solidFill>
                  <a:srgbClr val="FFFF00"/>
                </a:solidFill>
                <a:latin typeface="微软雅黑" panose="020B0503020204020204" pitchFamily="34" charset="-122"/>
                <a:ea typeface="微软雅黑" panose="020B0503020204020204" pitchFamily="34" charset="-122"/>
              </a:rPr>
              <a:t>讚美</a:t>
            </a:r>
            <a:r>
              <a:rPr lang="zh-TW" altLang="en-US" sz="4100" b="1" dirty="0" smtClean="0">
                <a:solidFill>
                  <a:schemeClr val="bg1"/>
                </a:solidFill>
                <a:latin typeface="微软雅黑" panose="020B0503020204020204" pitchFamily="34" charset="-122"/>
                <a:ea typeface="微软雅黑" panose="020B0503020204020204" pitchFamily="34" charset="-122"/>
              </a:rPr>
              <a:t>是</a:t>
            </a:r>
            <a:r>
              <a:rPr lang="zh-TW" altLang="en-US" sz="4100" b="1" dirty="0">
                <a:solidFill>
                  <a:srgbClr val="FFFF00"/>
                </a:solidFill>
                <a:latin typeface="微软雅黑" panose="020B0503020204020204" pitchFamily="34" charset="-122"/>
                <a:ea typeface="微软雅黑" panose="020B0503020204020204" pitchFamily="34" charset="-122"/>
              </a:rPr>
              <a:t>照在人心靈上的陽光。</a:t>
            </a:r>
            <a:r>
              <a:rPr lang="zh-TW" altLang="en-US" sz="4100" b="1" dirty="0">
                <a:solidFill>
                  <a:schemeClr val="bg1"/>
                </a:solidFill>
                <a:latin typeface="微软雅黑" panose="020B0503020204020204" pitchFamily="34" charset="-122"/>
                <a:ea typeface="微软雅黑" panose="020B0503020204020204" pitchFamily="34" charset="-122"/>
              </a:rPr>
              <a:t>沒有陽光，我們不能生長。</a:t>
            </a:r>
            <a:r>
              <a:rPr lang="en-US" altLang="zh-TW" sz="4100" b="1" dirty="0">
                <a:solidFill>
                  <a:schemeClr val="bg1"/>
                </a:solidFill>
                <a:latin typeface="微软雅黑" panose="020B0503020204020204" pitchFamily="34" charset="-122"/>
                <a:ea typeface="微软雅黑" panose="020B0503020204020204" pitchFamily="34" charset="-122"/>
              </a:rPr>
              <a:t>』- </a:t>
            </a:r>
            <a:r>
              <a:rPr lang="zh-TW" altLang="en-US" sz="4100" b="1" dirty="0">
                <a:solidFill>
                  <a:schemeClr val="bg1"/>
                </a:solidFill>
                <a:latin typeface="微软雅黑" panose="020B0503020204020204" pitchFamily="34" charset="-122"/>
                <a:ea typeface="微软雅黑" panose="020B0503020204020204" pitchFamily="34" charset="-122"/>
              </a:rPr>
              <a:t>莎士比亞</a:t>
            </a:r>
          </a:p>
        </p:txBody>
      </p:sp>
      <p:pic>
        <p:nvPicPr>
          <p:cNvPr id="11270" name="Picture 6" descr="http://www.residenciasantandreu.com/wp-content/uploads/2014/03/alumno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371600"/>
            <a:ext cx="8534400" cy="548640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04439380"/>
      </p:ext>
    </p:extLst>
  </p:cSld>
  <p:clrMapOvr>
    <a:masterClrMapping/>
  </p:clrMapOvr>
  <mc:AlternateContent xmlns:mc="http://schemas.openxmlformats.org/markup-compatibility/2006">
    <mc:Choice xmlns:p14="http://schemas.microsoft.com/office/powerpoint/2010/main" xmlns="" Requires="p14">
      <p:transition spd="slow" p14:dur="4000">
        <p14:flythroug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23554" name="Picture 2" descr="http://images5.alphacoders.com/402/402703.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876"/>
          <a:stretch/>
        </p:blipFill>
        <p:spPr bwMode="auto">
          <a:xfrm>
            <a:off x="152400" y="1394533"/>
            <a:ext cx="8867775" cy="5499717"/>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73728" y="228600"/>
            <a:ext cx="8610600" cy="1446550"/>
          </a:xfrm>
          <a:prstGeom prst="rect">
            <a:avLst/>
          </a:prstGeom>
          <a:noFill/>
          <a:ln w="50800" cmpd="dbl">
            <a:solidFill>
              <a:srgbClr val="00B0F0"/>
            </a:solidFill>
          </a:ln>
        </p:spPr>
        <p:txBody>
          <a:bodyPr wrap="square" rtlCol="0">
            <a:spAutoFit/>
          </a:bodyPr>
          <a:lstStyle/>
          <a:p>
            <a:r>
              <a:rPr lang="en-US" altLang="zh-TW" sz="4400" b="1" dirty="0" smtClean="0">
                <a:solidFill>
                  <a:schemeClr val="bg1"/>
                </a:solidFill>
                <a:latin typeface="微软雅黑" panose="020B0503020204020204" pitchFamily="34" charset="-122"/>
                <a:ea typeface="微软雅黑" panose="020B0503020204020204" pitchFamily="34" charset="-122"/>
              </a:rPr>
              <a:t>『</a:t>
            </a:r>
            <a:r>
              <a:rPr lang="zh-CN" altLang="en-US" sz="4400" b="1" dirty="0" smtClean="0">
                <a:solidFill>
                  <a:schemeClr val="bg1"/>
                </a:solidFill>
                <a:latin typeface="微软雅黑" panose="020B0503020204020204" pitchFamily="34" charset="-122"/>
                <a:ea typeface="微软雅黑" panose="020B0503020204020204" pitchFamily="34" charset="-122"/>
              </a:rPr>
              <a:t>良</a:t>
            </a:r>
            <a:r>
              <a:rPr lang="zh-CN" altLang="en-US" sz="4400" b="1" dirty="0">
                <a:solidFill>
                  <a:schemeClr val="bg1"/>
                </a:solidFill>
                <a:latin typeface="微软雅黑" panose="020B0503020204020204" pitchFamily="34" charset="-122"/>
                <a:ea typeface="微软雅黑" panose="020B0503020204020204" pitchFamily="34" charset="-122"/>
              </a:rPr>
              <a:t>言如同蜂房，使心覺甘甜，使骨得醫治。</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（箴言</a:t>
            </a:r>
            <a:r>
              <a:rPr lang="en-US" sz="4400" b="1" dirty="0">
                <a:solidFill>
                  <a:schemeClr val="bg1"/>
                </a:solidFill>
                <a:latin typeface="微软雅黑" panose="020B0503020204020204" pitchFamily="34" charset="-122"/>
                <a:ea typeface="微软雅黑" panose="020B0503020204020204" pitchFamily="34" charset="-122"/>
              </a:rPr>
              <a:t>16</a:t>
            </a:r>
            <a:r>
              <a:rPr lang="zh-CN" altLang="en-US" sz="4400" b="1" dirty="0">
                <a:solidFill>
                  <a:schemeClr val="bg1"/>
                </a:solidFill>
                <a:latin typeface="微软雅黑" panose="020B0503020204020204" pitchFamily="34" charset="-122"/>
                <a:ea typeface="微软雅黑" panose="020B0503020204020204" pitchFamily="34" charset="-122"/>
              </a:rPr>
              <a:t>：</a:t>
            </a:r>
            <a:r>
              <a:rPr lang="en-US" sz="4400" b="1" dirty="0">
                <a:solidFill>
                  <a:schemeClr val="bg1"/>
                </a:solidFill>
                <a:latin typeface="微软雅黑" panose="020B0503020204020204" pitchFamily="34" charset="-122"/>
                <a:ea typeface="微软雅黑" panose="020B0503020204020204" pitchFamily="34" charset="-122"/>
              </a:rPr>
              <a:t>24</a:t>
            </a:r>
            <a:r>
              <a:rPr lang="zh-CN" altLang="en-US" sz="4400" b="1" dirty="0">
                <a:solidFill>
                  <a:schemeClr val="bg1"/>
                </a:solidFill>
                <a:latin typeface="微软雅黑" panose="020B0503020204020204" pitchFamily="34" charset="-122"/>
                <a:ea typeface="微软雅黑" panose="020B0503020204020204" pitchFamily="34" charset="-122"/>
              </a:rPr>
              <a:t>）</a:t>
            </a:r>
            <a:endParaRPr lang="en-US" sz="4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845256284"/>
      </p:ext>
    </p:extLst>
  </p:cSld>
  <p:clrMapOvr>
    <a:masterClrMapping/>
  </p:clrMapOvr>
  <mc:AlternateContent xmlns:mc="http://schemas.openxmlformats.org/markup-compatibility/2006">
    <mc:Choice xmlns:p14="http://schemas.microsoft.com/office/powerpoint/2010/main" xmlns="" Requires="p14">
      <p:transition spd="slow" p14:dur="4000">
        <p:checker/>
      </p:transition>
    </mc:Choice>
    <mc:Fallback>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0"/>
        </a:solidFill>
        <a:effectLst/>
      </p:bgPr>
    </p:bg>
    <p:spTree>
      <p:nvGrpSpPr>
        <p:cNvPr id="1" name=""/>
        <p:cNvGrpSpPr/>
        <p:nvPr/>
      </p:nvGrpSpPr>
      <p:grpSpPr>
        <a:xfrm>
          <a:off x="0" y="0"/>
          <a:ext cx="0" cy="0"/>
          <a:chOff x="0" y="0"/>
          <a:chExt cx="0" cy="0"/>
        </a:xfrm>
      </p:grpSpPr>
      <p:pic>
        <p:nvPicPr>
          <p:cNvPr id="18434" name="Picture 2" descr="C:\Users\user\Desktop\图\HD\溝通-親人間\o-PARENTS-FIGHTING-facebook.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905000"/>
            <a:ext cx="7696200" cy="4419600"/>
          </a:xfrm>
          <a:prstGeom prst="plaque">
            <a:avLst/>
          </a:prstGeom>
          <a:noFill/>
          <a:ln w="76200">
            <a:solidFill>
              <a:srgbClr val="FF0000"/>
            </a:solidFill>
            <a:prstDash val="sysDot"/>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0" y="381000"/>
            <a:ext cx="8839200" cy="1046440"/>
          </a:xfrm>
          <a:prstGeom prst="rect">
            <a:avLst/>
          </a:prstGeom>
          <a:noFill/>
          <a:effectLst>
            <a:outerShdw blurRad="50800" dist="38100" dir="5400000" algn="ctr" rotWithShape="0">
              <a:srgbClr val="00FFFF"/>
            </a:outerShdw>
          </a:effectLst>
        </p:spPr>
        <p:txBody>
          <a:bodyPr wrap="square" rtlCol="0">
            <a:spAutoFit/>
          </a:bodyPr>
          <a:lstStyle/>
          <a:p>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en-US" sz="6200" b="1" dirty="0" smtClean="0">
                <a:solidFill>
                  <a:srgbClr val="FFFF00"/>
                </a:solidFill>
                <a:latin typeface="微软雅黑" panose="020B0503020204020204" pitchFamily="34" charset="-122"/>
                <a:ea typeface="微软雅黑" panose="020B0503020204020204" pitchFamily="34" charset="-122"/>
              </a:rPr>
              <a:t>2</a:t>
            </a:r>
            <a:r>
              <a:rPr lang="zh-CN" altLang="en-US" sz="6200" b="1" dirty="0" smtClean="0">
                <a:solidFill>
                  <a:srgbClr val="FFFF00"/>
                </a:solidFill>
                <a:latin typeface="微软雅黑" panose="020B0503020204020204" pitchFamily="34" charset="-122"/>
                <a:ea typeface="微软雅黑" panose="020B0503020204020204" pitchFamily="34" charset="-122"/>
              </a:rPr>
              <a:t>）</a:t>
            </a:r>
            <a:r>
              <a:rPr lang="zh-CN" altLang="en-US" sz="6200" b="1" dirty="0">
                <a:solidFill>
                  <a:srgbClr val="FFFF00"/>
                </a:solidFill>
                <a:latin typeface="微软雅黑" panose="020B0503020204020204" pitchFamily="34" charset="-122"/>
                <a:ea typeface="微软雅黑" panose="020B0503020204020204" pitchFamily="34" charset="-122"/>
              </a:rPr>
              <a:t>責</a:t>
            </a:r>
            <a:r>
              <a:rPr lang="zh-CN" altLang="en-US" sz="6200" b="1" dirty="0" smtClean="0">
                <a:solidFill>
                  <a:srgbClr val="FFFF00"/>
                </a:solidFill>
                <a:latin typeface="微软雅黑" panose="020B0503020204020204" pitchFamily="34" charset="-122"/>
                <a:ea typeface="微软雅黑" panose="020B0503020204020204" pitchFamily="34" charset="-122"/>
              </a:rPr>
              <a:t>備的訓言</a:t>
            </a:r>
            <a:r>
              <a:rPr lang="zh-CN" altLang="en-US" sz="6200" b="1" dirty="0" smtClean="0">
                <a:solidFill>
                  <a:schemeClr val="bg1"/>
                </a:solidFill>
                <a:latin typeface="微软雅黑" panose="020B0503020204020204" pitchFamily="34" charset="-122"/>
                <a:ea typeface="微软雅黑" panose="020B0503020204020204" pitchFamily="34" charset="-122"/>
              </a:rPr>
              <a:t>智慧講</a:t>
            </a:r>
            <a:endParaRPr lang="en-US" sz="6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92950385"/>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图\HD\溝通-親人間\Untitled2.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0227"/>
          <a:stretch/>
        </p:blipFill>
        <p:spPr bwMode="auto">
          <a:xfrm>
            <a:off x="1371600" y="3591757"/>
            <a:ext cx="4038600" cy="32662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4800" y="304800"/>
            <a:ext cx="8458200" cy="2923877"/>
          </a:xfrm>
          <a:prstGeom prst="rect">
            <a:avLst/>
          </a:prstGeom>
          <a:noFill/>
          <a:ln w="50800" cmpd="dbl">
            <a:solidFill>
              <a:srgbClr val="FF0000"/>
            </a:solidFill>
          </a:ln>
        </p:spPr>
        <p:txBody>
          <a:bodyPr wrap="square" rtlCol="0">
            <a:spAutoFit/>
          </a:bodyPr>
          <a:lstStyle/>
          <a:p>
            <a:r>
              <a:rPr lang="zh-TW" altLang="en-US" sz="4600" b="1" dirty="0">
                <a:solidFill>
                  <a:srgbClr val="0000FF"/>
                </a:solidFill>
                <a:latin typeface="微软雅黑" panose="020B0503020204020204" pitchFamily="34" charset="-122"/>
                <a:ea typeface="微软雅黑" panose="020B0503020204020204" pitchFamily="34" charset="-122"/>
              </a:rPr>
              <a:t>「若有人偶然被過犯所勝，你們屬靈的人，就當用溫柔的心把他挽回過來。又當自己小心，恐怕也被引誘。」（加拉太書</a:t>
            </a:r>
            <a:r>
              <a:rPr lang="en-US" altLang="zh-TW" sz="4600" b="1" dirty="0">
                <a:solidFill>
                  <a:srgbClr val="0000FF"/>
                </a:solidFill>
                <a:latin typeface="微软雅黑" panose="020B0503020204020204" pitchFamily="34" charset="-122"/>
                <a:ea typeface="微软雅黑" panose="020B0503020204020204" pitchFamily="34" charset="-122"/>
              </a:rPr>
              <a:t>6:1</a:t>
            </a:r>
            <a:r>
              <a:rPr lang="zh-TW" altLang="en-US" sz="4600" b="1" dirty="0">
                <a:solidFill>
                  <a:srgbClr val="0000FF"/>
                </a:solidFill>
                <a:latin typeface="微软雅黑" panose="020B0503020204020204" pitchFamily="34" charset="-122"/>
                <a:ea typeface="微软雅黑" panose="020B0503020204020204" pitchFamily="34" charset="-122"/>
              </a:rPr>
              <a:t>） </a:t>
            </a:r>
            <a:endParaRPr lang="en-US" sz="4600" dirty="0">
              <a:solidFill>
                <a:srgbClr val="0000FF"/>
              </a:solidFill>
              <a:latin typeface="微软雅黑" panose="020B0503020204020204" pitchFamily="34" charset="-122"/>
              <a:ea typeface="微软雅黑" panose="020B0503020204020204" pitchFamily="34" charset="-122"/>
            </a:endParaRPr>
          </a:p>
        </p:txBody>
      </p:sp>
      <p:pic>
        <p:nvPicPr>
          <p:cNvPr id="3074" name="Picture 2" descr="C:\Users\user\Desktop\图\HD\溝通-親人間\happy smiley.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81113" y="3658520"/>
            <a:ext cx="3048000" cy="32113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18475783"/>
      </p:ext>
    </p:extLst>
  </p:cSld>
  <p:clrMapOvr>
    <a:masterClrMapping/>
  </p:clrMapOvr>
  <mc:AlternateContent xmlns:mc="http://schemas.openxmlformats.org/markup-compatibility/2006">
    <mc:Choice xmlns:p14="http://schemas.microsoft.com/office/powerpoint/2010/main" xmlns="" Requires="p14">
      <p:transition spd="slow" p14:dur="4000">
        <p:blinds dir="vert"/>
      </p:transition>
    </mc:Choice>
    <mc:Fallback>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1040</Words>
  <Application>Microsoft Office PowerPoint</Application>
  <PresentationFormat>On-screen Show (4:3)</PresentationFormat>
  <Paragraphs>58</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CHIH-WEI WANG</cp:lastModifiedBy>
  <cp:revision>58</cp:revision>
  <dcterms:created xsi:type="dcterms:W3CDTF">2015-02-03T20:23:49Z</dcterms:created>
  <dcterms:modified xsi:type="dcterms:W3CDTF">2015-05-17T14:54:08Z</dcterms:modified>
</cp:coreProperties>
</file>